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notesSlides/notesSlide35.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notesSlides/notesSlide54.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drawings/drawing1.xml" ContentType="application/vnd.openxmlformats-officedocument.drawingml.chartshape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6.xml" ContentType="application/vnd.openxmlformats-officedocument.drawingml.chart+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notesSlides/notesSlide63.xml" ContentType="application/vnd.openxmlformats-officedocument.presentationml.notesSlide+xml"/>
  <Override PartName="/ppt/charts/chart8.xml" ContentType="application/vnd.openxmlformats-officedocument.drawingml.chart+xml"/>
  <Override PartName="/ppt/theme/themeOverride6.xml" ContentType="application/vnd.openxmlformats-officedocument.themeOverride+xml"/>
  <Override PartName="/ppt/drawings/drawing2.xml" ContentType="application/vnd.openxmlformats-officedocument.drawingml.chartshape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charts/chart9.xml" ContentType="application/vnd.openxmlformats-officedocument.drawingml.chart+xml"/>
  <Override PartName="/ppt/theme/themeOverride7.xml" ContentType="application/vnd.openxmlformats-officedocument.themeOverride+xml"/>
  <Override PartName="/ppt/notesSlides/notesSlide84.xml" ContentType="application/vnd.openxmlformats-officedocument.presentationml.notesSlide+xml"/>
  <Override PartName="/ppt/charts/chart10.xml" ContentType="application/vnd.openxmlformats-officedocument.drawingml.chart+xml"/>
  <Override PartName="/ppt/theme/themeOverride8.xml" ContentType="application/vnd.openxmlformats-officedocument.themeOverride+xml"/>
  <Override PartName="/ppt/drawings/drawing3.xml" ContentType="application/vnd.openxmlformats-officedocument.drawingml.chartshapes+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charts/chart11.xml" ContentType="application/vnd.openxmlformats-officedocument.drawingml.chart+xml"/>
  <Override PartName="/ppt/theme/themeOverride9.xml" ContentType="application/vnd.openxmlformats-officedocument.themeOverr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7"/>
  </p:notesMasterIdLst>
  <p:handoutMasterIdLst>
    <p:handoutMasterId r:id="rId118"/>
  </p:handoutMasterIdLst>
  <p:sldIdLst>
    <p:sldId id="257" r:id="rId3"/>
    <p:sldId id="303" r:id="rId4"/>
    <p:sldId id="297" r:id="rId5"/>
    <p:sldId id="372" r:id="rId6"/>
    <p:sldId id="392" r:id="rId7"/>
    <p:sldId id="286" r:id="rId8"/>
    <p:sldId id="289" r:id="rId9"/>
    <p:sldId id="290" r:id="rId10"/>
    <p:sldId id="291" r:id="rId11"/>
    <p:sldId id="292" r:id="rId12"/>
    <p:sldId id="344" r:id="rId13"/>
    <p:sldId id="258" r:id="rId14"/>
    <p:sldId id="366" r:id="rId15"/>
    <p:sldId id="373" r:id="rId16"/>
    <p:sldId id="346" r:id="rId17"/>
    <p:sldId id="376" r:id="rId18"/>
    <p:sldId id="307" r:id="rId19"/>
    <p:sldId id="375" r:id="rId20"/>
    <p:sldId id="368" r:id="rId21"/>
    <p:sldId id="397" r:id="rId22"/>
    <p:sldId id="315" r:id="rId23"/>
    <p:sldId id="348" r:id="rId24"/>
    <p:sldId id="349" r:id="rId25"/>
    <p:sldId id="350" r:id="rId26"/>
    <p:sldId id="296" r:id="rId27"/>
    <p:sldId id="353" r:id="rId28"/>
    <p:sldId id="283" r:id="rId29"/>
    <p:sldId id="302" r:id="rId30"/>
    <p:sldId id="284" r:id="rId31"/>
    <p:sldId id="384" r:id="rId32"/>
    <p:sldId id="370" r:id="rId33"/>
    <p:sldId id="390" r:id="rId34"/>
    <p:sldId id="261" r:id="rId35"/>
    <p:sldId id="279" r:id="rId36"/>
    <p:sldId id="277" r:id="rId37"/>
    <p:sldId id="367" r:id="rId38"/>
    <p:sldId id="280" r:id="rId39"/>
    <p:sldId id="281" r:id="rId40"/>
    <p:sldId id="282" r:id="rId41"/>
    <p:sldId id="364" r:id="rId42"/>
    <p:sldId id="365" r:id="rId43"/>
    <p:sldId id="305" r:id="rId44"/>
    <p:sldId id="400" r:id="rId45"/>
    <p:sldId id="355" r:id="rId46"/>
    <p:sldId id="357" r:id="rId47"/>
    <p:sldId id="385" r:id="rId48"/>
    <p:sldId id="361" r:id="rId49"/>
    <p:sldId id="356" r:id="rId50"/>
    <p:sldId id="358" r:id="rId51"/>
    <p:sldId id="399" r:id="rId52"/>
    <p:sldId id="354" r:id="rId53"/>
    <p:sldId id="371" r:id="rId54"/>
    <p:sldId id="387" r:id="rId55"/>
    <p:sldId id="316" r:id="rId56"/>
    <p:sldId id="395" r:id="rId57"/>
    <p:sldId id="379" r:id="rId58"/>
    <p:sldId id="317" r:id="rId59"/>
    <p:sldId id="318" r:id="rId60"/>
    <p:sldId id="319" r:id="rId61"/>
    <p:sldId id="323" r:id="rId62"/>
    <p:sldId id="320" r:id="rId63"/>
    <p:sldId id="304" r:id="rId64"/>
    <p:sldId id="345" r:id="rId65"/>
    <p:sldId id="321" r:id="rId66"/>
    <p:sldId id="322" r:id="rId67"/>
    <p:sldId id="312" r:id="rId68"/>
    <p:sldId id="324" r:id="rId69"/>
    <p:sldId id="325" r:id="rId70"/>
    <p:sldId id="310" r:id="rId71"/>
    <p:sldId id="327" r:id="rId72"/>
    <p:sldId id="326" r:id="rId73"/>
    <p:sldId id="394" r:id="rId74"/>
    <p:sldId id="311" r:id="rId75"/>
    <p:sldId id="328" r:id="rId76"/>
    <p:sldId id="329" r:id="rId77"/>
    <p:sldId id="330" r:id="rId78"/>
    <p:sldId id="331" r:id="rId79"/>
    <p:sldId id="332" r:id="rId80"/>
    <p:sldId id="336" r:id="rId81"/>
    <p:sldId id="388" r:id="rId82"/>
    <p:sldId id="338" r:id="rId83"/>
    <p:sldId id="337" r:id="rId84"/>
    <p:sldId id="391" r:id="rId85"/>
    <p:sldId id="285" r:id="rId86"/>
    <p:sldId id="396" r:id="rId87"/>
    <p:sldId id="380" r:id="rId88"/>
    <p:sldId id="265" r:id="rId89"/>
    <p:sldId id="276" r:id="rId90"/>
    <p:sldId id="293" r:id="rId91"/>
    <p:sldId id="377" r:id="rId92"/>
    <p:sldId id="295" r:id="rId93"/>
    <p:sldId id="264" r:id="rId94"/>
    <p:sldId id="378" r:id="rId95"/>
    <p:sldId id="383" r:id="rId96"/>
    <p:sldId id="306" r:id="rId97"/>
    <p:sldId id="313" r:id="rId98"/>
    <p:sldId id="314" r:id="rId99"/>
    <p:sldId id="298" r:id="rId100"/>
    <p:sldId id="299" r:id="rId101"/>
    <p:sldId id="300" r:id="rId102"/>
    <p:sldId id="301" r:id="rId103"/>
    <p:sldId id="382" r:id="rId104"/>
    <p:sldId id="381" r:id="rId105"/>
    <p:sldId id="386" r:id="rId106"/>
    <p:sldId id="406" r:id="rId107"/>
    <p:sldId id="401" r:id="rId108"/>
    <p:sldId id="408" r:id="rId109"/>
    <p:sldId id="402" r:id="rId110"/>
    <p:sldId id="409" r:id="rId111"/>
    <p:sldId id="403" r:id="rId112"/>
    <p:sldId id="407" r:id="rId113"/>
    <p:sldId id="410" r:id="rId114"/>
    <p:sldId id="405" r:id="rId115"/>
    <p:sldId id="404" r:id="rId116"/>
  </p:sldIdLst>
  <p:sldSz cx="9144000" cy="6858000" type="screen4x3"/>
  <p:notesSz cx="7010400" cy="9296400"/>
  <p:defaultTextStyle>
    <a:defPPr>
      <a:defRPr lang="en-CA"/>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00"/>
    <a:srgbClr val="0000FF"/>
    <a:srgbClr val="FFFF00"/>
    <a:srgbClr val="C0C0C0"/>
    <a:srgbClr val="FF0000"/>
    <a:srgbClr val="969696"/>
    <a:srgbClr val="0066FF"/>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91771" autoAdjust="0"/>
  </p:normalViewPr>
  <p:slideViewPr>
    <p:cSldViewPr>
      <p:cViewPr varScale="1">
        <p:scale>
          <a:sx n="67" d="100"/>
          <a:sy n="67" d="100"/>
        </p:scale>
        <p:origin x="-1452" y="-9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806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notesMaster" Target="notesMasters/notesMaster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s>
</file>

<file path=ppt/charts/_rels/chart1.xml.rels><?xml version="1.0" encoding="UTF-8" standalone="yes"?>
<Relationships xmlns="http://schemas.openxmlformats.org/package/2006/relationships"><Relationship Id="rId1" Type="http://schemas.openxmlformats.org/officeDocument/2006/relationships/oleObject" Target="file:///\\CHARGER\AJSTOCK$\1_CURRENT\IBM%20e%20and%20c%20sumry%20data\MPB%20hazard_TSA_BMU_2013%20RKB.xlsx"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1" Type="http://schemas.openxmlformats.org/officeDocument/2006/relationships/oleObject" Target="file:///C:\Users\maple\Documents\4_GOV\2014%2009%2016\4_Pest%20Management1\1_IBx_BARKBEETLES\IBD\Population%20dynamics\DFB%20outbreak%20numbers.xlsx"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file:///C:\Users\maple\Documents\4_GOV\IBD%20trapping\West%202014%20Pend%20D'oreille%20IBD%20trapping.xlsx" TargetMode="External"/><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embeddings/oleObject1.bin"/><Relationship Id="rId1" Type="http://schemas.openxmlformats.org/officeDocument/2006/relationships/themeOverride" Target="../theme/themeOverride6.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7.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6.xlsx"/><Relationship Id="rId1" Type="http://schemas.openxmlformats.org/officeDocument/2006/relationships/themeOverride" Target="../theme/themeOverride8.xml"/></Relationships>
</file>

<file path=ppt/charts/_rels/chart11.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CA" sz="1800" b="1" i="0" u="none" strike="noStrike" baseline="0" dirty="0"/>
              <a:t>MPB hazard rating </a:t>
            </a:r>
            <a:r>
              <a:rPr lang="en-CA" sz="1800" b="1" i="0" u="none" strike="noStrike" baseline="0" dirty="0" smtClean="0"/>
              <a:t>(ha)  where SSI &gt; 33, by </a:t>
            </a:r>
            <a:r>
              <a:rPr lang="en-CA" sz="1800" b="1" i="0" u="none" strike="noStrike" baseline="0" dirty="0"/>
              <a:t>TSA in the Timber Harvesting </a:t>
            </a:r>
            <a:r>
              <a:rPr lang="en-CA" sz="1800" b="1" i="0" u="none" strike="noStrike" baseline="0" dirty="0" smtClean="0"/>
              <a:t>Land base</a:t>
            </a:r>
            <a:r>
              <a:rPr lang="en-CA" sz="1800" b="1" i="0" u="none" strike="noStrike" baseline="0" dirty="0"/>
              <a:t>, Kootenay-Boundary Region, south-east BC, 2013</a:t>
            </a:r>
          </a:p>
        </c:rich>
      </c:tx>
      <c:layout>
        <c:manualLayout>
          <c:xMode val="edge"/>
          <c:yMode val="edge"/>
          <c:x val="9.9087433289109211E-2"/>
          <c:y val="1.2109180952163019E-2"/>
        </c:manualLayout>
      </c:layout>
      <c:overlay val="0"/>
    </c:title>
    <c:autoTitleDeleted val="0"/>
    <c:plotArea>
      <c:layout/>
      <c:barChart>
        <c:barDir val="col"/>
        <c:grouping val="clustered"/>
        <c:varyColors val="0"/>
        <c:ser>
          <c:idx val="0"/>
          <c:order val="0"/>
          <c:tx>
            <c:strRef>
              <c:f>Sheet1!$E$3</c:f>
              <c:strCache>
                <c:ptCount val="1"/>
                <c:pt idx="0">
                  <c:v>Ha MPB hazard &gt;33</c:v>
                </c:pt>
              </c:strCache>
            </c:strRef>
          </c:tx>
          <c:spPr>
            <a:solidFill>
              <a:srgbClr val="C00000"/>
            </a:solidFill>
          </c:spPr>
          <c:invertIfNegative val="0"/>
          <c:cat>
            <c:strRef>
              <c:f>Sheet1!$D$4:$D$10</c:f>
              <c:strCache>
                <c:ptCount val="7"/>
                <c:pt idx="0">
                  <c:v>Arrow</c:v>
                </c:pt>
                <c:pt idx="1">
                  <c:v>Boundary</c:v>
                </c:pt>
                <c:pt idx="2">
                  <c:v>Cranbrook</c:v>
                </c:pt>
                <c:pt idx="3">
                  <c:v>Golden</c:v>
                </c:pt>
                <c:pt idx="4">
                  <c:v>Invermere</c:v>
                </c:pt>
                <c:pt idx="5">
                  <c:v>Kootenay Lake</c:v>
                </c:pt>
                <c:pt idx="6">
                  <c:v>Revelstoke</c:v>
                </c:pt>
              </c:strCache>
            </c:strRef>
          </c:cat>
          <c:val>
            <c:numRef>
              <c:f>Sheet1!$E$4:$E$10</c:f>
              <c:numCache>
                <c:formatCode>0</c:formatCode>
                <c:ptCount val="7"/>
                <c:pt idx="0">
                  <c:v>5634.9074600799195</c:v>
                </c:pt>
                <c:pt idx="1">
                  <c:v>75838.562988642268</c:v>
                </c:pt>
                <c:pt idx="2">
                  <c:v>104175.07471248074</c:v>
                </c:pt>
                <c:pt idx="3">
                  <c:v>2558.3021986037984</c:v>
                </c:pt>
                <c:pt idx="4">
                  <c:v>39390.773510119201</c:v>
                </c:pt>
                <c:pt idx="5">
                  <c:v>23428.496166733381</c:v>
                </c:pt>
                <c:pt idx="6">
                  <c:v>187.1306008515277</c:v>
                </c:pt>
              </c:numCache>
            </c:numRef>
          </c:val>
        </c:ser>
        <c:dLbls>
          <c:showLegendKey val="0"/>
          <c:showVal val="0"/>
          <c:showCatName val="0"/>
          <c:showSerName val="0"/>
          <c:showPercent val="0"/>
          <c:showBubbleSize val="0"/>
        </c:dLbls>
        <c:gapWidth val="150"/>
        <c:axId val="84868480"/>
        <c:axId val="85050496"/>
      </c:barChart>
      <c:catAx>
        <c:axId val="84868480"/>
        <c:scaling>
          <c:orientation val="minMax"/>
        </c:scaling>
        <c:delete val="0"/>
        <c:axPos val="b"/>
        <c:majorTickMark val="out"/>
        <c:minorTickMark val="none"/>
        <c:tickLblPos val="nextTo"/>
        <c:txPr>
          <a:bodyPr/>
          <a:lstStyle/>
          <a:p>
            <a:pPr>
              <a:defRPr sz="1400"/>
            </a:pPr>
            <a:endParaRPr lang="en-US"/>
          </a:p>
        </c:txPr>
        <c:crossAx val="85050496"/>
        <c:crosses val="autoZero"/>
        <c:auto val="1"/>
        <c:lblAlgn val="ctr"/>
        <c:lblOffset val="100"/>
        <c:noMultiLvlLbl val="0"/>
      </c:catAx>
      <c:valAx>
        <c:axId val="85050496"/>
        <c:scaling>
          <c:orientation val="minMax"/>
        </c:scaling>
        <c:delete val="0"/>
        <c:axPos val="l"/>
        <c:numFmt formatCode="0" sourceLinked="1"/>
        <c:majorTickMark val="out"/>
        <c:minorTickMark val="none"/>
        <c:tickLblPos val="nextTo"/>
        <c:txPr>
          <a:bodyPr/>
          <a:lstStyle/>
          <a:p>
            <a:pPr>
              <a:defRPr sz="1400"/>
            </a:pPr>
            <a:endParaRPr lang="en-US"/>
          </a:p>
        </c:txPr>
        <c:crossAx val="8486848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'TSA data'!$D$29</c:f>
              <c:strCache>
                <c:ptCount val="1"/>
                <c:pt idx="0">
                  <c:v>2010</c:v>
                </c:pt>
              </c:strCache>
            </c:strRef>
          </c:tx>
          <c:spPr>
            <a:solidFill>
              <a:srgbClr val="0070C0"/>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data'!$E$29:$K$29</c:f>
              <c:numCache>
                <c:formatCode>0</c:formatCode>
                <c:ptCount val="7"/>
                <c:pt idx="0">
                  <c:v>12057.249968966851</c:v>
                </c:pt>
                <c:pt idx="1">
                  <c:v>7018.4605066093163</c:v>
                </c:pt>
                <c:pt idx="2">
                  <c:v>21962.553640591981</c:v>
                </c:pt>
                <c:pt idx="3">
                  <c:v>12599.293382782016</c:v>
                </c:pt>
                <c:pt idx="4">
                  <c:v>30097.794237179562</c:v>
                </c:pt>
                <c:pt idx="5">
                  <c:v>22287.80468474123</c:v>
                </c:pt>
                <c:pt idx="6">
                  <c:v>119.45406771838442</c:v>
                </c:pt>
              </c:numCache>
            </c:numRef>
          </c:val>
        </c:ser>
        <c:ser>
          <c:idx val="1"/>
          <c:order val="1"/>
          <c:tx>
            <c:strRef>
              <c:f>'TSA data'!$D$30</c:f>
              <c:strCache>
                <c:ptCount val="1"/>
                <c:pt idx="0">
                  <c:v>2011</c:v>
                </c:pt>
              </c:strCache>
            </c:strRef>
          </c:tx>
          <c:spPr>
            <a:solidFill>
              <a:schemeClr val="accent3">
                <a:lumMod val="75000"/>
              </a:schemeClr>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data'!$E$30:$K$30</c:f>
              <c:numCache>
                <c:formatCode>0</c:formatCode>
                <c:ptCount val="7"/>
                <c:pt idx="0">
                  <c:v>5575.336706567271</c:v>
                </c:pt>
                <c:pt idx="1">
                  <c:v>9227.2765714592842</c:v>
                </c:pt>
                <c:pt idx="2">
                  <c:v>12161.995110344786</c:v>
                </c:pt>
                <c:pt idx="3">
                  <c:v>7010.9047014499483</c:v>
                </c:pt>
                <c:pt idx="4">
                  <c:v>16966.948859211861</c:v>
                </c:pt>
                <c:pt idx="5">
                  <c:v>9058.4500613993732</c:v>
                </c:pt>
                <c:pt idx="6">
                  <c:v>165.8363156712725</c:v>
                </c:pt>
              </c:numCache>
            </c:numRef>
          </c:val>
        </c:ser>
        <c:ser>
          <c:idx val="2"/>
          <c:order val="2"/>
          <c:tx>
            <c:strRef>
              <c:f>'TSA data'!$D$31</c:f>
              <c:strCache>
                <c:ptCount val="1"/>
                <c:pt idx="0">
                  <c:v>2012</c:v>
                </c:pt>
              </c:strCache>
            </c:strRef>
          </c:tx>
          <c:spPr>
            <a:solidFill>
              <a:srgbClr val="C00000"/>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data'!$E$31:$K$31</c:f>
              <c:numCache>
                <c:formatCode>0</c:formatCode>
                <c:ptCount val="7"/>
                <c:pt idx="0">
                  <c:v>2326.4239410991258</c:v>
                </c:pt>
                <c:pt idx="1">
                  <c:v>14081.828768540485</c:v>
                </c:pt>
                <c:pt idx="2">
                  <c:v>4993.0957049845456</c:v>
                </c:pt>
                <c:pt idx="3">
                  <c:v>2882.7512571349753</c:v>
                </c:pt>
                <c:pt idx="4">
                  <c:v>8357.2390289316427</c:v>
                </c:pt>
                <c:pt idx="5">
                  <c:v>5319.4396444450513</c:v>
                </c:pt>
                <c:pt idx="6">
                  <c:v>149.4759656439258</c:v>
                </c:pt>
              </c:numCache>
            </c:numRef>
          </c:val>
        </c:ser>
        <c:ser>
          <c:idx val="3"/>
          <c:order val="3"/>
          <c:tx>
            <c:strRef>
              <c:f>'TSA data'!$D$32</c:f>
              <c:strCache>
                <c:ptCount val="1"/>
                <c:pt idx="0">
                  <c:v>2013</c:v>
                </c:pt>
              </c:strCache>
            </c:strRef>
          </c:tx>
          <c:spPr>
            <a:solidFill>
              <a:srgbClr val="FFFF00"/>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data'!$E$32:$K$32</c:f>
              <c:numCache>
                <c:formatCode>0</c:formatCode>
                <c:ptCount val="7"/>
                <c:pt idx="0">
                  <c:v>910</c:v>
                </c:pt>
                <c:pt idx="1">
                  <c:v>21446.918769750082</c:v>
                </c:pt>
                <c:pt idx="2">
                  <c:v>2582.2884035359161</c:v>
                </c:pt>
                <c:pt idx="3">
                  <c:v>3083.4636741477689</c:v>
                </c:pt>
                <c:pt idx="4">
                  <c:v>10003.745958933436</c:v>
                </c:pt>
                <c:pt idx="5">
                  <c:v>3813.6389264502091</c:v>
                </c:pt>
                <c:pt idx="6">
                  <c:v>153.92366316623884</c:v>
                </c:pt>
              </c:numCache>
            </c:numRef>
          </c:val>
        </c:ser>
        <c:ser>
          <c:idx val="4"/>
          <c:order val="4"/>
          <c:tx>
            <c:strRef>
              <c:f>'TSA data'!$D$33</c:f>
              <c:strCache>
                <c:ptCount val="1"/>
                <c:pt idx="0">
                  <c:v>2014</c:v>
                </c:pt>
              </c:strCache>
            </c:strRef>
          </c:tx>
          <c:spPr>
            <a:solidFill>
              <a:schemeClr val="accent6">
                <a:lumMod val="75000"/>
              </a:schemeClr>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data'!$E$33:$K$33</c:f>
              <c:numCache>
                <c:formatCode>0</c:formatCode>
                <c:ptCount val="7"/>
                <c:pt idx="0">
                  <c:v>1500</c:v>
                </c:pt>
                <c:pt idx="1">
                  <c:v>25716</c:v>
                </c:pt>
                <c:pt idx="2">
                  <c:v>1932</c:v>
                </c:pt>
                <c:pt idx="3">
                  <c:v>2423</c:v>
                </c:pt>
                <c:pt idx="4">
                  <c:v>6635</c:v>
                </c:pt>
                <c:pt idx="5">
                  <c:v>3196</c:v>
                </c:pt>
                <c:pt idx="6">
                  <c:v>126</c:v>
                </c:pt>
              </c:numCache>
            </c:numRef>
          </c:val>
        </c:ser>
        <c:ser>
          <c:idx val="5"/>
          <c:order val="5"/>
          <c:tx>
            <c:strRef>
              <c:f>'TSA data'!$D$34</c:f>
              <c:strCache>
                <c:ptCount val="1"/>
                <c:pt idx="0">
                  <c:v>2015</c:v>
                </c:pt>
              </c:strCache>
            </c:strRef>
          </c:tx>
          <c:spPr>
            <a:solidFill>
              <a:srgbClr val="FF0000"/>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data'!$E$34:$K$34</c:f>
              <c:numCache>
                <c:formatCode>0</c:formatCode>
                <c:ptCount val="7"/>
                <c:pt idx="0">
                  <c:v>1536</c:v>
                </c:pt>
                <c:pt idx="1">
                  <c:v>17435</c:v>
                </c:pt>
                <c:pt idx="2">
                  <c:v>940</c:v>
                </c:pt>
                <c:pt idx="3">
                  <c:v>1848</c:v>
                </c:pt>
                <c:pt idx="4">
                  <c:v>5087</c:v>
                </c:pt>
                <c:pt idx="5">
                  <c:v>2245</c:v>
                </c:pt>
                <c:pt idx="6">
                  <c:v>933</c:v>
                </c:pt>
              </c:numCache>
            </c:numRef>
          </c:val>
        </c:ser>
        <c:dLbls>
          <c:showLegendKey val="0"/>
          <c:showVal val="0"/>
          <c:showCatName val="0"/>
          <c:showSerName val="0"/>
          <c:showPercent val="0"/>
          <c:showBubbleSize val="0"/>
        </c:dLbls>
        <c:gapWidth val="150"/>
        <c:axId val="4965888"/>
        <c:axId val="4967424"/>
      </c:barChart>
      <c:catAx>
        <c:axId val="4965888"/>
        <c:scaling>
          <c:orientation val="minMax"/>
        </c:scaling>
        <c:delete val="0"/>
        <c:axPos val="b"/>
        <c:numFmt formatCode="General" sourceLinked="1"/>
        <c:majorTickMark val="out"/>
        <c:minorTickMark val="none"/>
        <c:tickLblPos val="nextTo"/>
        <c:txPr>
          <a:bodyPr/>
          <a:lstStyle/>
          <a:p>
            <a:pPr>
              <a:defRPr sz="1400"/>
            </a:pPr>
            <a:endParaRPr lang="en-US"/>
          </a:p>
        </c:txPr>
        <c:crossAx val="4967424"/>
        <c:crosses val="autoZero"/>
        <c:auto val="1"/>
        <c:lblAlgn val="ctr"/>
        <c:lblOffset val="100"/>
        <c:noMultiLvlLbl val="0"/>
      </c:catAx>
      <c:valAx>
        <c:axId val="4967424"/>
        <c:scaling>
          <c:orientation val="minMax"/>
        </c:scaling>
        <c:delete val="0"/>
        <c:axPos val="l"/>
        <c:numFmt formatCode="0" sourceLinked="1"/>
        <c:majorTickMark val="out"/>
        <c:minorTickMark val="none"/>
        <c:tickLblPos val="nextTo"/>
        <c:txPr>
          <a:bodyPr/>
          <a:lstStyle/>
          <a:p>
            <a:pPr>
              <a:defRPr sz="1400"/>
            </a:pPr>
            <a:endParaRPr lang="en-US"/>
          </a:p>
        </c:txPr>
        <c:crossAx val="4965888"/>
        <c:crosses val="autoZero"/>
        <c:crossBetween val="between"/>
      </c:valAx>
    </c:plotArea>
    <c:legend>
      <c:legendPos val="r"/>
      <c:layout>
        <c:manualLayout>
          <c:xMode val="edge"/>
          <c:yMode val="edge"/>
          <c:x val="0.4360104394490586"/>
          <c:y val="0.18422771250204981"/>
          <c:w val="8.1069055950618793E-2"/>
          <c:h val="0.30370660625960544"/>
        </c:manualLayout>
      </c:layout>
      <c:overlay val="1"/>
      <c:txPr>
        <a:bodyPr/>
        <a:lstStyle/>
        <a:p>
          <a:pPr>
            <a:defRPr sz="14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Within stand lodgepole pine mortality (%) from mountain pine beetle,  by diameter class (Bjorklund and Lindgren 2009). </a:t>
            </a:r>
          </a:p>
        </c:rich>
      </c:tx>
      <c:layout/>
      <c:overlay val="0"/>
    </c:title>
    <c:autoTitleDeleted val="0"/>
    <c:plotArea>
      <c:layout/>
      <c:lineChart>
        <c:grouping val="standard"/>
        <c:varyColors val="0"/>
        <c:ser>
          <c:idx val="2"/>
          <c:order val="0"/>
          <c:tx>
            <c:strRef>
              <c:f>'Bjorklund equations'!$L$4</c:f>
              <c:strCache>
                <c:ptCount val="1"/>
                <c:pt idx="0">
                  <c:v>Location 1.0 = optimal</c:v>
                </c:pt>
              </c:strCache>
            </c:strRef>
          </c:tx>
          <c:spPr>
            <a:ln w="38100">
              <a:solidFill>
                <a:srgbClr val="FF0000"/>
              </a:solidFill>
              <a:prstDash val="sysDot"/>
            </a:ln>
          </c:spPr>
          <c:marker>
            <c:symbol val="none"/>
          </c:marker>
          <c:cat>
            <c:numRef>
              <c:f>'Bjorklund equations'!$B$2:$B$42</c:f>
              <c:numCache>
                <c:formatCode>General</c:formatCode>
                <c:ptCount val="41"/>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numCache>
            </c:numRef>
          </c:cat>
          <c:val>
            <c:numRef>
              <c:f>'Bjorklund equations'!$D$2:$D$42</c:f>
              <c:numCache>
                <c:formatCode>General</c:formatCode>
                <c:ptCount val="41"/>
                <c:pt idx="0">
                  <c:v>4.8138340920666609</c:v>
                </c:pt>
                <c:pt idx="1">
                  <c:v>6.1584932673614459</c:v>
                </c:pt>
                <c:pt idx="2">
                  <c:v>7.8481122792534439</c:v>
                </c:pt>
                <c:pt idx="3">
                  <c:v>9.9526427042928649</c:v>
                </c:pt>
                <c:pt idx="4">
                  <c:v>12.545513843557393</c:v>
                </c:pt>
                <c:pt idx="5">
                  <c:v>15.697419990144107</c:v>
                </c:pt>
                <c:pt idx="6">
                  <c:v>19.466928580610229</c:v>
                </c:pt>
                <c:pt idx="7">
                  <c:v>23.888139881016468</c:v>
                </c:pt>
                <c:pt idx="8">
                  <c:v>28.956852495999588</c:v>
                </c:pt>
                <c:pt idx="9">
                  <c:v>34.618238691589944</c:v>
                </c:pt>
                <c:pt idx="10">
                  <c:v>40.760252227272829</c:v>
                </c:pt>
                <c:pt idx="11">
                  <c:v>47.216876836459136</c:v>
                </c:pt>
                <c:pt idx="12">
                  <c:v>53.783123163540864</c:v>
                </c:pt>
                <c:pt idx="13">
                  <c:v>60.239747772727171</c:v>
                </c:pt>
                <c:pt idx="14">
                  <c:v>66.381761308410063</c:v>
                </c:pt>
                <c:pt idx="15">
                  <c:v>72.043147504000416</c:v>
                </c:pt>
                <c:pt idx="16">
                  <c:v>77.111860118983529</c:v>
                </c:pt>
                <c:pt idx="17">
                  <c:v>81.533071419389771</c:v>
                </c:pt>
                <c:pt idx="18">
                  <c:v>85.302580009855888</c:v>
                </c:pt>
                <c:pt idx="19">
                  <c:v>88.454486156442613</c:v>
                </c:pt>
                <c:pt idx="20">
                  <c:v>91.04735729570713</c:v>
                </c:pt>
                <c:pt idx="21">
                  <c:v>93.151887720746544</c:v>
                </c:pt>
                <c:pt idx="22">
                  <c:v>94.841506732638564</c:v>
                </c:pt>
                <c:pt idx="23">
                  <c:v>96.186165907933329</c:v>
                </c:pt>
                <c:pt idx="24">
                  <c:v>97.248841460658795</c:v>
                </c:pt>
                <c:pt idx="25">
                  <c:v>98.084038398424937</c:v>
                </c:pt>
                <c:pt idx="26">
                  <c:v>98.737604505517837</c:v>
                </c:pt>
                <c:pt idx="27">
                  <c:v>99.247301850186133</c:v>
                </c:pt>
                <c:pt idx="28">
                  <c:v>99.643746271061175</c:v>
                </c:pt>
                <c:pt idx="29">
                  <c:v>99.951465934218589</c:v>
                </c:pt>
                <c:pt idx="30">
                  <c:v>100.18993484829282</c:v>
                </c:pt>
                <c:pt idx="31">
                  <c:v>100.37450799405663</c:v>
                </c:pt>
                <c:pt idx="32">
                  <c:v>100.51722883817116</c:v>
                </c:pt>
                <c:pt idx="33">
                  <c:v>100.62750538575177</c:v>
                </c:pt>
                <c:pt idx="34">
                  <c:v>100.71266412383707</c:v>
                </c:pt>
                <c:pt idx="35">
                  <c:v>100.77839696974678</c:v>
                </c:pt>
                <c:pt idx="36">
                  <c:v>100.82911785178955</c:v>
                </c:pt>
                <c:pt idx="37">
                  <c:v>100.86824482869181</c:v>
                </c:pt>
                <c:pt idx="38">
                  <c:v>100.89842190623204</c:v>
                </c:pt>
                <c:pt idx="39">
                  <c:v>100.92169262080198</c:v>
                </c:pt>
                <c:pt idx="40">
                  <c:v>100.9396353935186</c:v>
                </c:pt>
              </c:numCache>
            </c:numRef>
          </c:val>
          <c:smooth val="0"/>
        </c:ser>
        <c:ser>
          <c:idx val="0"/>
          <c:order val="1"/>
          <c:tx>
            <c:strRef>
              <c:f>'Bjorklund equations'!$L$5</c:f>
              <c:strCache>
                <c:ptCount val="1"/>
                <c:pt idx="0">
                  <c:v>Location 0.7 = suboptimal</c:v>
                </c:pt>
              </c:strCache>
            </c:strRef>
          </c:tx>
          <c:spPr>
            <a:ln w="38100">
              <a:solidFill>
                <a:srgbClr val="C00000"/>
              </a:solidFill>
              <a:prstDash val="sysDash"/>
            </a:ln>
          </c:spPr>
          <c:marker>
            <c:symbol val="none"/>
          </c:marker>
          <c:cat>
            <c:numRef>
              <c:f>'Bjorklund equations'!$B$2:$B$42</c:f>
              <c:numCache>
                <c:formatCode>General</c:formatCode>
                <c:ptCount val="41"/>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numCache>
            </c:numRef>
          </c:cat>
          <c:val>
            <c:numRef>
              <c:f>'Bjorklund equations'!$G$2:$G$42</c:f>
              <c:numCache>
                <c:formatCode>General</c:formatCode>
                <c:ptCount val="41"/>
                <c:pt idx="0">
                  <c:v>2.7760388932335105</c:v>
                </c:pt>
                <c:pt idx="1">
                  <c:v>3.3584523619310578</c:v>
                </c:pt>
                <c:pt idx="2">
                  <c:v>4.0579562696420268</c:v>
                </c:pt>
                <c:pt idx="3">
                  <c:v>4.895773269937056</c:v>
                </c:pt>
                <c:pt idx="4">
                  <c:v>5.8959382703004337</c:v>
                </c:pt>
                <c:pt idx="5">
                  <c:v>7.0852064020852721</c:v>
                </c:pt>
                <c:pt idx="6">
                  <c:v>8.4927121502136895</c:v>
                </c:pt>
                <c:pt idx="7">
                  <c:v>10.149282714384087</c:v>
                </c:pt>
                <c:pt idx="8">
                  <c:v>12.086301743385302</c:v>
                </c:pt>
                <c:pt idx="9">
                  <c:v>14.334029753979571</c:v>
                </c:pt>
                <c:pt idx="10">
                  <c:v>16.919325909391375</c:v>
                </c:pt>
                <c:pt idx="11">
                  <c:v>19.862793396832796</c:v>
                </c:pt>
                <c:pt idx="12">
                  <c:v>23.175493283069173</c:v>
                </c:pt>
                <c:pt idx="13">
                  <c:v>26.855532577209733</c:v>
                </c:pt>
                <c:pt idx="14">
                  <c:v>30.885003681150735</c:v>
                </c:pt>
                <c:pt idx="15">
                  <c:v>35.227882765784379</c:v>
                </c:pt>
                <c:pt idx="16">
                  <c:v>39.829516329048531</c:v>
                </c:pt>
                <c:pt idx="17">
                  <c:v>44.618179063912805</c:v>
                </c:pt>
                <c:pt idx="18">
                  <c:v>49.508856661950588</c:v>
                </c:pt>
                <c:pt idx="19">
                  <c:v>54.408951283436899</c:v>
                </c:pt>
                <c:pt idx="20">
                  <c:v>59.2251531404589</c:v>
                </c:pt>
                <c:pt idx="21">
                  <c:v>63.870424020869294</c:v>
                </c:pt>
                <c:pt idx="22">
                  <c:v>68.270009220208365</c:v>
                </c:pt>
                <c:pt idx="23">
                  <c:v>72.365644610931014</c:v>
                </c:pt>
                <c:pt idx="24">
                  <c:v>76.117560609293747</c:v>
                </c:pt>
                <c:pt idx="25">
                  <c:v>79.504352371022293</c:v>
                </c:pt>
                <c:pt idx="26">
                  <c:v>82.521147444650822</c:v>
                </c:pt>
                <c:pt idx="27">
                  <c:v>85.176685700828472</c:v>
                </c:pt>
                <c:pt idx="28">
                  <c:v>87.489934331805784</c:v>
                </c:pt>
                <c:pt idx="29">
                  <c:v>89.486746498407683</c:v>
                </c:pt>
                <c:pt idx="30">
                  <c:v>91.196904111768404</c:v>
                </c:pt>
                <c:pt idx="31">
                  <c:v>92.651719282907962</c:v>
                </c:pt>
                <c:pt idx="32">
                  <c:v>93.88223758325995</c:v>
                </c:pt>
                <c:pt idx="33">
                  <c:v>94.917999864282237</c:v>
                </c:pt>
                <c:pt idx="34">
                  <c:v>95.786273987980053</c:v>
                </c:pt>
                <c:pt idx="35">
                  <c:v>96.511652945788015</c:v>
                </c:pt>
                <c:pt idx="36">
                  <c:v>97.115920146638317</c:v>
                </c:pt>
                <c:pt idx="37">
                  <c:v>97.618096805945697</c:v>
                </c:pt>
                <c:pt idx="38">
                  <c:v>98.034603908298237</c:v>
                </c:pt>
                <c:pt idx="39">
                  <c:v>98.379488310769034</c:v>
                </c:pt>
                <c:pt idx="40">
                  <c:v>98.664677313228438</c:v>
                </c:pt>
              </c:numCache>
            </c:numRef>
          </c:val>
          <c:smooth val="0"/>
        </c:ser>
        <c:ser>
          <c:idx val="1"/>
          <c:order val="2"/>
          <c:tx>
            <c:strRef>
              <c:f>'Bjorklund equations'!$L$6</c:f>
              <c:strCache>
                <c:ptCount val="1"/>
                <c:pt idx="0">
                  <c:v>Location 0.3 = marginal</c:v>
                </c:pt>
              </c:strCache>
            </c:strRef>
          </c:tx>
          <c:spPr>
            <a:ln w="38100">
              <a:solidFill>
                <a:schemeClr val="accent6">
                  <a:lumMod val="75000"/>
                </a:schemeClr>
              </a:solidFill>
              <a:prstDash val="lgDash"/>
            </a:ln>
          </c:spPr>
          <c:marker>
            <c:symbol val="none"/>
          </c:marker>
          <c:cat>
            <c:numRef>
              <c:f>'Bjorklund equations'!$B$2:$B$42</c:f>
              <c:numCache>
                <c:formatCode>General</c:formatCode>
                <c:ptCount val="41"/>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numCache>
            </c:numRef>
          </c:cat>
          <c:val>
            <c:numRef>
              <c:f>'Bjorklund equations'!$J$2:$J$42</c:f>
              <c:numCache>
                <c:formatCode>General</c:formatCode>
                <c:ptCount val="41"/>
                <c:pt idx="0">
                  <c:v>1.4326829985729719</c:v>
                </c:pt>
                <c:pt idx="1">
                  <c:v>1.6413056226186267</c:v>
                </c:pt>
                <c:pt idx="2">
                  <c:v>1.8794494789218916</c:v>
                </c:pt>
                <c:pt idx="3">
                  <c:v>2.1510265678061313</c:v>
                </c:pt>
                <c:pt idx="4">
                  <c:v>2.4603858267354712</c:v>
                </c:pt>
                <c:pt idx="5">
                  <c:v>2.8123367378786313</c:v>
                </c:pt>
                <c:pt idx="6">
                  <c:v>3.2121656973875523</c:v>
                </c:pt>
                <c:pt idx="7">
                  <c:v>3.6656417700793438</c:v>
                </c:pt>
                <c:pt idx="8">
                  <c:v>4.1790076929910462</c:v>
                </c:pt>
                <c:pt idx="9">
                  <c:v>4.7589512101956561</c:v>
                </c:pt>
                <c:pt idx="10">
                  <c:v>5.4125510935815733</c:v>
                </c:pt>
                <c:pt idx="11">
                  <c:v>6.1471916427251259</c:v>
                </c:pt>
                <c:pt idx="12">
                  <c:v>6.970439219421019</c:v>
                </c:pt>
                <c:pt idx="13">
                  <c:v>7.8898746640092385</c:v>
                </c:pt>
                <c:pt idx="14">
                  <c:v>8.9128765067288178</c:v>
                </c:pt>
                <c:pt idx="15">
                  <c:v>10.046351992006686</c:v>
                </c:pt>
                <c:pt idx="16">
                  <c:v>11.296416317792007</c:v>
                </c:pt>
                <c:pt idx="17">
                  <c:v>12.668025307696126</c:v>
                </c:pt>
                <c:pt idx="18">
                  <c:v>14.164572955089259</c:v>
                </c:pt>
                <c:pt idx="19">
                  <c:v>15.787472601363541</c:v>
                </c:pt>
                <c:pt idx="20">
                  <c:v>17.535748263561377</c:v>
                </c:pt>
                <c:pt idx="21">
                  <c:v>19.405669729436386</c:v>
                </c:pt>
                <c:pt idx="22">
                  <c:v>21.390470055748949</c:v>
                </c:pt>
                <c:pt idx="23">
                  <c:v>23.480185434759758</c:v>
                </c:pt>
                <c:pt idx="24">
                  <c:v>25.661653592994522</c:v>
                </c:pt>
                <c:pt idx="25">
                  <c:v>27.918697108609017</c:v>
                </c:pt>
                <c:pt idx="26">
                  <c:v>30.232502456483108</c:v>
                </c:pt>
                <c:pt idx="27">
                  <c:v>32.582185686996475</c:v>
                </c:pt>
                <c:pt idx="28">
                  <c:v>34.945514145070717</c:v>
                </c:pt>
                <c:pt idx="29">
                  <c:v>37.299734093864302</c:v>
                </c:pt>
                <c:pt idx="30">
                  <c:v>39.622440128293036</c:v>
                </c:pt>
                <c:pt idx="31">
                  <c:v>41.892416599662837</c:v>
                </c:pt>
                <c:pt idx="32">
                  <c:v>44.090385075100663</c:v>
                </c:pt>
                <c:pt idx="33">
                  <c:v>46.199604349301183</c:v>
                </c:pt>
                <c:pt idx="34">
                  <c:v>48.206288229820721</c:v>
                </c:pt>
                <c:pt idx="35">
                  <c:v>50.099827723772933</c:v>
                </c:pt>
                <c:pt idx="36">
                  <c:v>51.872824729682776</c:v>
                </c:pt>
                <c:pt idx="37">
                  <c:v>53.520960941705802</c:v>
                </c:pt>
                <c:pt idx="38">
                  <c:v>55.042736664374139</c:v>
                </c:pt>
                <c:pt idx="39">
                  <c:v>56.439119191638014</c:v>
                </c:pt>
                <c:pt idx="40">
                  <c:v>57.713139997922653</c:v>
                </c:pt>
              </c:numCache>
            </c:numRef>
          </c:val>
          <c:smooth val="0"/>
        </c:ser>
        <c:dLbls>
          <c:showLegendKey val="0"/>
          <c:showVal val="0"/>
          <c:showCatName val="0"/>
          <c:showSerName val="0"/>
          <c:showPercent val="0"/>
          <c:showBubbleSize val="0"/>
        </c:dLbls>
        <c:marker val="1"/>
        <c:smooth val="0"/>
        <c:axId val="103336576"/>
        <c:axId val="103338752"/>
      </c:lineChart>
      <c:catAx>
        <c:axId val="103336576"/>
        <c:scaling>
          <c:orientation val="minMax"/>
        </c:scaling>
        <c:delete val="0"/>
        <c:axPos val="b"/>
        <c:majorGridlines/>
        <c:title>
          <c:tx>
            <c:rich>
              <a:bodyPr/>
              <a:lstStyle/>
              <a:p>
                <a:pPr>
                  <a:defRPr sz="1400"/>
                </a:pPr>
                <a:r>
                  <a:rPr lang="en-US" sz="1400"/>
                  <a:t>DBH (cm)_</a:t>
                </a:r>
              </a:p>
            </c:rich>
          </c:tx>
          <c:layout/>
          <c:overlay val="0"/>
        </c:title>
        <c:numFmt formatCode="General" sourceLinked="1"/>
        <c:majorTickMark val="out"/>
        <c:minorTickMark val="none"/>
        <c:tickLblPos val="nextTo"/>
        <c:spPr>
          <a:ln w="12700">
            <a:solidFill>
              <a:sysClr val="windowText" lastClr="000000"/>
            </a:solidFill>
          </a:ln>
        </c:spPr>
        <c:txPr>
          <a:bodyPr/>
          <a:lstStyle/>
          <a:p>
            <a:pPr>
              <a:defRPr sz="1400" b="1"/>
            </a:pPr>
            <a:endParaRPr lang="en-US"/>
          </a:p>
        </c:txPr>
        <c:crossAx val="103338752"/>
        <c:crosses val="autoZero"/>
        <c:auto val="1"/>
        <c:lblAlgn val="ctr"/>
        <c:lblOffset val="100"/>
        <c:tickLblSkip val="5"/>
        <c:tickMarkSkip val="5"/>
        <c:noMultiLvlLbl val="0"/>
      </c:catAx>
      <c:valAx>
        <c:axId val="103338752"/>
        <c:scaling>
          <c:orientation val="minMax"/>
          <c:max val="100"/>
        </c:scaling>
        <c:delete val="0"/>
        <c:axPos val="l"/>
        <c:majorGridlines/>
        <c:title>
          <c:tx>
            <c:rich>
              <a:bodyPr rot="-5400000" vert="horz"/>
              <a:lstStyle/>
              <a:p>
                <a:pPr>
                  <a:defRPr sz="1400"/>
                </a:pPr>
                <a:r>
                  <a:rPr lang="en-US" sz="1400"/>
                  <a:t>Percent mortality</a:t>
                </a:r>
              </a:p>
            </c:rich>
          </c:tx>
          <c:layout/>
          <c:overlay val="0"/>
        </c:title>
        <c:numFmt formatCode="General" sourceLinked="1"/>
        <c:majorTickMark val="out"/>
        <c:minorTickMark val="none"/>
        <c:tickLblPos val="nextTo"/>
        <c:spPr>
          <a:ln w="12700">
            <a:solidFill>
              <a:sysClr val="windowText" lastClr="000000"/>
            </a:solidFill>
          </a:ln>
        </c:spPr>
        <c:txPr>
          <a:bodyPr/>
          <a:lstStyle/>
          <a:p>
            <a:pPr>
              <a:defRPr sz="1400" b="1"/>
            </a:pPr>
            <a:endParaRPr lang="en-US"/>
          </a:p>
        </c:txPr>
        <c:crossAx val="103336576"/>
        <c:crosses val="autoZero"/>
        <c:crossBetween val="midCat"/>
      </c:valAx>
    </c:plotArea>
    <c:legend>
      <c:legendPos val="r"/>
      <c:layout>
        <c:manualLayout>
          <c:xMode val="edge"/>
          <c:yMode val="edge"/>
          <c:x val="9.7536289844066593E-2"/>
          <c:y val="0.14217283795531024"/>
          <c:w val="0.32209960015682659"/>
          <c:h val="0.25118729109519322"/>
        </c:manualLayout>
      </c:layout>
      <c:overlay val="1"/>
      <c:spPr>
        <a:ln>
          <a:noFill/>
        </a:ln>
      </c:spPr>
      <c:txPr>
        <a:bodyPr/>
        <a:lstStyle/>
        <a:p>
          <a:pPr>
            <a:defRPr sz="1400" b="1"/>
          </a:pPr>
          <a:endParaRPr lang="en-US"/>
        </a:p>
      </c:txPr>
    </c:legend>
    <c:plotVisOnly val="1"/>
    <c:dispBlanksAs val="gap"/>
    <c:showDLblsOverMax val="0"/>
  </c:chart>
  <c:spPr>
    <a:ln>
      <a:no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sz="1800" b="1" i="0" baseline="0">
                <a:effectLst/>
              </a:rPr>
              <a:t>DFB hazard rating (ha)  where SSI &gt; 33, by TSA in the Timber Harvesting Landbase, Kootenay-Boundary Region, south-east BC, 2013</a:t>
            </a:r>
            <a:endParaRPr lang="en-CA">
              <a:effectLst/>
            </a:endParaRPr>
          </a:p>
        </c:rich>
      </c:tx>
      <c:layout/>
      <c:overlay val="0"/>
    </c:title>
    <c:autoTitleDeleted val="0"/>
    <c:plotArea>
      <c:layout/>
      <c:barChart>
        <c:barDir val="col"/>
        <c:grouping val="clustered"/>
        <c:varyColors val="0"/>
        <c:ser>
          <c:idx val="1"/>
          <c:order val="0"/>
          <c:tx>
            <c:strRef>
              <c:f>'IBD_M_S data'!$E$17</c:f>
              <c:strCache>
                <c:ptCount val="1"/>
                <c:pt idx="0">
                  <c:v>IBD</c:v>
                </c:pt>
              </c:strCache>
            </c:strRef>
          </c:tx>
          <c:spPr>
            <a:solidFill>
              <a:srgbClr val="FFFF00"/>
            </a:solidFill>
            <a:ln>
              <a:solidFill>
                <a:schemeClr val="tx1"/>
              </a:solidFill>
            </a:ln>
          </c:spPr>
          <c:invertIfNegative val="0"/>
          <c:cat>
            <c:strRef>
              <c:f>'IBD_M_S data'!$C$18:$C$24</c:f>
              <c:strCache>
                <c:ptCount val="7"/>
                <c:pt idx="0">
                  <c:v>DAR</c:v>
                </c:pt>
                <c:pt idx="1">
                  <c:v>DBO</c:v>
                </c:pt>
                <c:pt idx="2">
                  <c:v>DCB</c:v>
                </c:pt>
                <c:pt idx="3">
                  <c:v>DGO</c:v>
                </c:pt>
                <c:pt idx="4">
                  <c:v>DIN</c:v>
                </c:pt>
                <c:pt idx="5">
                  <c:v>DKL</c:v>
                </c:pt>
                <c:pt idx="6">
                  <c:v>DRE</c:v>
                </c:pt>
              </c:strCache>
            </c:strRef>
          </c:cat>
          <c:val>
            <c:numRef>
              <c:f>'IBD_M_S data'!$E$18:$E$24</c:f>
              <c:numCache>
                <c:formatCode>General</c:formatCode>
                <c:ptCount val="7"/>
                <c:pt idx="0">
                  <c:v>32239.916102378011</c:v>
                </c:pt>
                <c:pt idx="1">
                  <c:v>10984.985066241932</c:v>
                </c:pt>
                <c:pt idx="2">
                  <c:v>13494.558298235872</c:v>
                </c:pt>
                <c:pt idx="3">
                  <c:v>14118.081388474204</c:v>
                </c:pt>
                <c:pt idx="4">
                  <c:v>23573.423822915091</c:v>
                </c:pt>
                <c:pt idx="5">
                  <c:v>11977.772634041894</c:v>
                </c:pt>
                <c:pt idx="6">
                  <c:v>3334.9041095972075</c:v>
                </c:pt>
              </c:numCache>
            </c:numRef>
          </c:val>
        </c:ser>
        <c:dLbls>
          <c:showLegendKey val="0"/>
          <c:showVal val="0"/>
          <c:showCatName val="0"/>
          <c:showSerName val="0"/>
          <c:showPercent val="0"/>
          <c:showBubbleSize val="0"/>
        </c:dLbls>
        <c:gapWidth val="150"/>
        <c:axId val="110658688"/>
        <c:axId val="110660608"/>
      </c:barChart>
      <c:catAx>
        <c:axId val="110658688"/>
        <c:scaling>
          <c:orientation val="minMax"/>
        </c:scaling>
        <c:delete val="0"/>
        <c:axPos val="b"/>
        <c:title>
          <c:tx>
            <c:rich>
              <a:bodyPr/>
              <a:lstStyle/>
              <a:p>
                <a:pPr>
                  <a:defRPr sz="1400"/>
                </a:pPr>
                <a:r>
                  <a:rPr lang="en-US" sz="1400"/>
                  <a:t>TSA</a:t>
                </a:r>
              </a:p>
            </c:rich>
          </c:tx>
          <c:layout/>
          <c:overlay val="0"/>
        </c:title>
        <c:majorTickMark val="out"/>
        <c:minorTickMark val="none"/>
        <c:tickLblPos val="nextTo"/>
        <c:spPr>
          <a:ln>
            <a:solidFill>
              <a:sysClr val="windowText" lastClr="000000"/>
            </a:solidFill>
          </a:ln>
        </c:spPr>
        <c:txPr>
          <a:bodyPr/>
          <a:lstStyle/>
          <a:p>
            <a:pPr>
              <a:defRPr sz="1400" b="1"/>
            </a:pPr>
            <a:endParaRPr lang="en-US"/>
          </a:p>
        </c:txPr>
        <c:crossAx val="110660608"/>
        <c:crosses val="autoZero"/>
        <c:auto val="1"/>
        <c:lblAlgn val="ctr"/>
        <c:lblOffset val="100"/>
        <c:noMultiLvlLbl val="0"/>
      </c:catAx>
      <c:valAx>
        <c:axId val="110660608"/>
        <c:scaling>
          <c:orientation val="minMax"/>
        </c:scaling>
        <c:delete val="0"/>
        <c:axPos val="l"/>
        <c:majorGridlines/>
        <c:title>
          <c:tx>
            <c:rich>
              <a:bodyPr rot="-5400000" vert="horz"/>
              <a:lstStyle/>
              <a:p>
                <a:pPr>
                  <a:defRPr sz="1400"/>
                </a:pPr>
                <a:r>
                  <a:rPr lang="en-US" sz="1400"/>
                  <a:t>Hectares</a:t>
                </a:r>
              </a:p>
            </c:rich>
          </c:tx>
          <c:layout/>
          <c:overlay val="0"/>
        </c:title>
        <c:numFmt formatCode="General" sourceLinked="1"/>
        <c:majorTickMark val="out"/>
        <c:minorTickMark val="none"/>
        <c:tickLblPos val="nextTo"/>
        <c:spPr>
          <a:ln>
            <a:solidFill>
              <a:sysClr val="windowText" lastClr="000000"/>
            </a:solidFill>
          </a:ln>
        </c:spPr>
        <c:txPr>
          <a:bodyPr/>
          <a:lstStyle/>
          <a:p>
            <a:pPr>
              <a:defRPr sz="1400" b="1"/>
            </a:pPr>
            <a:endParaRPr lang="en-US"/>
          </a:p>
        </c:txPr>
        <c:crossAx val="110658688"/>
        <c:crosses val="autoZero"/>
        <c:crossBetween val="between"/>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dirty="0"/>
              <a:t>Douglas-fir beetle and spruce beetle, ha affected,</a:t>
            </a:r>
          </a:p>
          <a:p>
            <a:pPr>
              <a:defRPr/>
            </a:pPr>
            <a:r>
              <a:rPr lang="en-CA" dirty="0"/>
              <a:t>Kootenay Boundary Region</a:t>
            </a:r>
            <a:r>
              <a:rPr lang="en-CA" dirty="0" smtClean="0"/>
              <a:t>, 2005-2015</a:t>
            </a:r>
            <a:r>
              <a:rPr lang="en-CA" dirty="0"/>
              <a:t>.</a:t>
            </a:r>
          </a:p>
        </c:rich>
      </c:tx>
      <c:layout/>
      <c:overlay val="0"/>
    </c:title>
    <c:autoTitleDeleted val="0"/>
    <c:plotArea>
      <c:layout/>
      <c:barChart>
        <c:barDir val="col"/>
        <c:grouping val="clustered"/>
        <c:varyColors val="0"/>
        <c:ser>
          <c:idx val="1"/>
          <c:order val="0"/>
          <c:tx>
            <c:strRef>
              <c:f>'IBB_D_S data'!$C$6</c:f>
              <c:strCache>
                <c:ptCount val="1"/>
                <c:pt idx="0">
                  <c:v>IBD</c:v>
                </c:pt>
              </c:strCache>
            </c:strRef>
          </c:tx>
          <c:spPr>
            <a:solidFill>
              <a:srgbClr val="FFC000"/>
            </a:solidFill>
            <a:ln>
              <a:solidFill>
                <a:sysClr val="windowText" lastClr="000000"/>
              </a:solidFill>
            </a:ln>
          </c:spPr>
          <c:invertIfNegative val="0"/>
          <c:cat>
            <c:numRef>
              <c:f>'IBB_D_S data'!$D$4:$P$4</c:f>
              <c:numCache>
                <c:formatCode>General</c:formatCode>
                <c:ptCount val="13"/>
                <c:pt idx="1">
                  <c:v>2005</c:v>
                </c:pt>
                <c:pt idx="2">
                  <c:v>2006</c:v>
                </c:pt>
                <c:pt idx="3">
                  <c:v>2007</c:v>
                </c:pt>
                <c:pt idx="4">
                  <c:v>2008</c:v>
                </c:pt>
                <c:pt idx="5">
                  <c:v>2009</c:v>
                </c:pt>
                <c:pt idx="6">
                  <c:v>2010</c:v>
                </c:pt>
                <c:pt idx="7">
                  <c:v>2011</c:v>
                </c:pt>
                <c:pt idx="8">
                  <c:v>2012</c:v>
                </c:pt>
                <c:pt idx="9">
                  <c:v>2013</c:v>
                </c:pt>
                <c:pt idx="10">
                  <c:v>2014</c:v>
                </c:pt>
                <c:pt idx="11">
                  <c:v>2015</c:v>
                </c:pt>
              </c:numCache>
            </c:numRef>
          </c:cat>
          <c:val>
            <c:numRef>
              <c:f>'IBB_D_S data'!$D$6:$O$6</c:f>
              <c:numCache>
                <c:formatCode>0</c:formatCode>
                <c:ptCount val="12"/>
                <c:pt idx="0" formatCode="General">
                  <c:v>0</c:v>
                </c:pt>
                <c:pt idx="1">
                  <c:v>3882</c:v>
                </c:pt>
                <c:pt idx="2">
                  <c:v>2492</c:v>
                </c:pt>
                <c:pt idx="3">
                  <c:v>2546.5</c:v>
                </c:pt>
                <c:pt idx="4">
                  <c:v>5630.9554564369801</c:v>
                </c:pt>
                <c:pt idx="5">
                  <c:v>1149</c:v>
                </c:pt>
                <c:pt idx="6">
                  <c:v>2279</c:v>
                </c:pt>
                <c:pt idx="7">
                  <c:v>1516.9580803420131</c:v>
                </c:pt>
                <c:pt idx="8">
                  <c:v>1376</c:v>
                </c:pt>
                <c:pt idx="9">
                  <c:v>1713</c:v>
                </c:pt>
                <c:pt idx="10" formatCode="General">
                  <c:v>2654</c:v>
                </c:pt>
                <c:pt idx="11" formatCode="General">
                  <c:v>1637</c:v>
                </c:pt>
              </c:numCache>
            </c:numRef>
          </c:val>
        </c:ser>
        <c:ser>
          <c:idx val="2"/>
          <c:order val="1"/>
          <c:tx>
            <c:strRef>
              <c:f>'IBB_D_S data'!$C$7</c:f>
              <c:strCache>
                <c:ptCount val="1"/>
                <c:pt idx="0">
                  <c:v>IBS</c:v>
                </c:pt>
              </c:strCache>
            </c:strRef>
          </c:tx>
          <c:spPr>
            <a:solidFill>
              <a:srgbClr val="00B050"/>
            </a:solidFill>
            <a:ln>
              <a:solidFill>
                <a:sysClr val="windowText" lastClr="000000"/>
              </a:solidFill>
            </a:ln>
          </c:spPr>
          <c:invertIfNegative val="0"/>
          <c:cat>
            <c:numRef>
              <c:f>'IBB_D_S data'!$D$4:$P$4</c:f>
              <c:numCache>
                <c:formatCode>General</c:formatCode>
                <c:ptCount val="13"/>
                <c:pt idx="1">
                  <c:v>2005</c:v>
                </c:pt>
                <c:pt idx="2">
                  <c:v>2006</c:v>
                </c:pt>
                <c:pt idx="3">
                  <c:v>2007</c:v>
                </c:pt>
                <c:pt idx="4">
                  <c:v>2008</c:v>
                </c:pt>
                <c:pt idx="5">
                  <c:v>2009</c:v>
                </c:pt>
                <c:pt idx="6">
                  <c:v>2010</c:v>
                </c:pt>
                <c:pt idx="7">
                  <c:v>2011</c:v>
                </c:pt>
                <c:pt idx="8">
                  <c:v>2012</c:v>
                </c:pt>
                <c:pt idx="9">
                  <c:v>2013</c:v>
                </c:pt>
                <c:pt idx="10">
                  <c:v>2014</c:v>
                </c:pt>
                <c:pt idx="11">
                  <c:v>2015</c:v>
                </c:pt>
              </c:numCache>
            </c:numRef>
          </c:cat>
          <c:val>
            <c:numRef>
              <c:f>'IBB_D_S data'!$D$7:$P$7</c:f>
              <c:numCache>
                <c:formatCode>0</c:formatCode>
                <c:ptCount val="13"/>
                <c:pt idx="0" formatCode="General">
                  <c:v>0</c:v>
                </c:pt>
                <c:pt idx="1">
                  <c:v>282</c:v>
                </c:pt>
                <c:pt idx="2">
                  <c:v>738</c:v>
                </c:pt>
                <c:pt idx="3">
                  <c:v>2253</c:v>
                </c:pt>
                <c:pt idx="4">
                  <c:v>942</c:v>
                </c:pt>
                <c:pt idx="5">
                  <c:v>137</c:v>
                </c:pt>
                <c:pt idx="6">
                  <c:v>839</c:v>
                </c:pt>
                <c:pt idx="7">
                  <c:v>480</c:v>
                </c:pt>
                <c:pt idx="8">
                  <c:v>650</c:v>
                </c:pt>
                <c:pt idx="9">
                  <c:v>4686</c:v>
                </c:pt>
                <c:pt idx="10" formatCode="General">
                  <c:v>4311</c:v>
                </c:pt>
                <c:pt idx="11" formatCode="General">
                  <c:v>5188</c:v>
                </c:pt>
                <c:pt idx="12" formatCode="General">
                  <c:v>0</c:v>
                </c:pt>
              </c:numCache>
            </c:numRef>
          </c:val>
        </c:ser>
        <c:dLbls>
          <c:showLegendKey val="0"/>
          <c:showVal val="0"/>
          <c:showCatName val="0"/>
          <c:showSerName val="0"/>
          <c:showPercent val="0"/>
          <c:showBubbleSize val="0"/>
        </c:dLbls>
        <c:gapWidth val="150"/>
        <c:axId val="114706688"/>
        <c:axId val="114712960"/>
      </c:barChart>
      <c:catAx>
        <c:axId val="114706688"/>
        <c:scaling>
          <c:orientation val="minMax"/>
        </c:scaling>
        <c:delete val="0"/>
        <c:axPos val="b"/>
        <c:title>
          <c:tx>
            <c:rich>
              <a:bodyPr/>
              <a:lstStyle/>
              <a:p>
                <a:pPr>
                  <a:defRPr sz="1400"/>
                </a:pPr>
                <a:r>
                  <a:rPr lang="en-US" sz="1400"/>
                  <a:t>YEAR</a:t>
                </a:r>
              </a:p>
            </c:rich>
          </c:tx>
          <c:layout/>
          <c:overlay val="0"/>
        </c:title>
        <c:numFmt formatCode="General" sourceLinked="1"/>
        <c:majorTickMark val="out"/>
        <c:minorTickMark val="none"/>
        <c:tickLblPos val="nextTo"/>
        <c:spPr>
          <a:ln w="28575">
            <a:solidFill>
              <a:sysClr val="windowText" lastClr="000000"/>
            </a:solidFill>
          </a:ln>
        </c:spPr>
        <c:txPr>
          <a:bodyPr/>
          <a:lstStyle/>
          <a:p>
            <a:pPr>
              <a:defRPr sz="1400" b="1"/>
            </a:pPr>
            <a:endParaRPr lang="en-US"/>
          </a:p>
        </c:txPr>
        <c:crossAx val="114712960"/>
        <c:crosses val="autoZero"/>
        <c:auto val="1"/>
        <c:lblAlgn val="ctr"/>
        <c:lblOffset val="100"/>
        <c:noMultiLvlLbl val="0"/>
      </c:catAx>
      <c:valAx>
        <c:axId val="114712960"/>
        <c:scaling>
          <c:orientation val="minMax"/>
          <c:max val="6000"/>
        </c:scaling>
        <c:delete val="0"/>
        <c:axPos val="l"/>
        <c:title>
          <c:tx>
            <c:rich>
              <a:bodyPr rot="-5400000" vert="horz"/>
              <a:lstStyle/>
              <a:p>
                <a:pPr>
                  <a:defRPr sz="1400"/>
                </a:pPr>
                <a:r>
                  <a:rPr lang="en-US" sz="1400"/>
                  <a:t>Hectares</a:t>
                </a:r>
              </a:p>
            </c:rich>
          </c:tx>
          <c:layout/>
          <c:overlay val="0"/>
        </c:title>
        <c:numFmt formatCode="General" sourceLinked="1"/>
        <c:majorTickMark val="out"/>
        <c:minorTickMark val="none"/>
        <c:tickLblPos val="nextTo"/>
        <c:spPr>
          <a:ln w="28575">
            <a:solidFill>
              <a:sysClr val="windowText" lastClr="000000"/>
            </a:solidFill>
          </a:ln>
        </c:spPr>
        <c:txPr>
          <a:bodyPr/>
          <a:lstStyle/>
          <a:p>
            <a:pPr>
              <a:defRPr sz="1400" b="1"/>
            </a:pPr>
            <a:endParaRPr lang="en-US"/>
          </a:p>
        </c:txPr>
        <c:crossAx val="114706688"/>
        <c:crosses val="autoZero"/>
        <c:crossBetween val="midCat"/>
      </c:valAx>
    </c:plotArea>
    <c:legend>
      <c:legendPos val="r"/>
      <c:layout>
        <c:manualLayout>
          <c:xMode val="edge"/>
          <c:yMode val="edge"/>
          <c:x val="0.21272990289159771"/>
          <c:y val="0.1989007304922944"/>
          <c:w val="0.11453820441839244"/>
          <c:h val="0.18038806018212011"/>
        </c:manualLayout>
      </c:layout>
      <c:overlay val="1"/>
      <c:txPr>
        <a:bodyPr/>
        <a:lstStyle/>
        <a:p>
          <a:pPr>
            <a:defRPr sz="1800" b="1"/>
          </a:pPr>
          <a:endParaRPr lang="en-US"/>
        </a:p>
      </c:txPr>
    </c:legend>
    <c:plotVisOnly val="1"/>
    <c:dispBlanksAs val="gap"/>
    <c:showDLblsOverMax val="0"/>
  </c:chart>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CA" sz="2400" b="1" dirty="0">
                <a:latin typeface="Calibri" panose="020F0502020204030204" pitchFamily="34" charset="0"/>
                <a:cs typeface="Calibri" panose="020F0502020204030204" pitchFamily="34" charset="0"/>
              </a:rPr>
              <a:t>Number and  size of Douglas-fir beetle infestation polygons, Idaho Panhandle National Forest, 1995-1999</a:t>
            </a:r>
          </a:p>
        </c:rich>
      </c:tx>
      <c:layout>
        <c:manualLayout>
          <c:xMode val="edge"/>
          <c:yMode val="edge"/>
          <c:x val="0.1343416370106762"/>
          <c:y val="1.7452006980802792E-2"/>
        </c:manualLayout>
      </c:layout>
      <c:overlay val="0"/>
      <c:spPr>
        <a:noFill/>
        <a:ln w="25400">
          <a:noFill/>
        </a:ln>
      </c:spPr>
    </c:title>
    <c:autoTitleDeleted val="0"/>
    <c:plotArea>
      <c:layout>
        <c:manualLayout>
          <c:layoutTarget val="inner"/>
          <c:xMode val="edge"/>
          <c:yMode val="edge"/>
          <c:x val="0.12069988137603808"/>
          <c:y val="0.17931937172774895"/>
          <c:w val="0.84786476868327465"/>
          <c:h val="0.69240837696335122"/>
        </c:manualLayout>
      </c:layout>
      <c:barChart>
        <c:barDir val="col"/>
        <c:grouping val="clustered"/>
        <c:varyColors val="0"/>
        <c:ser>
          <c:idx val="0"/>
          <c:order val="0"/>
          <c:tx>
            <c:strRef>
              <c:f>' DATA sheet'!$B$1</c:f>
              <c:strCache>
                <c:ptCount val="1"/>
                <c:pt idx="0">
                  <c:v>1995</c:v>
                </c:pt>
              </c:strCache>
            </c:strRef>
          </c:tx>
          <c:spPr>
            <a:solidFill>
              <a:srgbClr val="008000"/>
            </a:solidFill>
            <a:ln w="12700">
              <a:solidFill>
                <a:srgbClr val="000000"/>
              </a:solidFill>
              <a:prstDash val="solid"/>
            </a:ln>
          </c:spPr>
          <c:invertIfNegative val="0"/>
          <c:cat>
            <c:strRef>
              <c:f>' DATA sheet'!$A$2:$A$8</c:f>
              <c:strCache>
                <c:ptCount val="7"/>
                <c:pt idx="0">
                  <c:v>1-19</c:v>
                </c:pt>
                <c:pt idx="1">
                  <c:v>20-99</c:v>
                </c:pt>
                <c:pt idx="2">
                  <c:v>100-249</c:v>
                </c:pt>
                <c:pt idx="3">
                  <c:v>250-499</c:v>
                </c:pt>
                <c:pt idx="4">
                  <c:v>500-999</c:v>
                </c:pt>
                <c:pt idx="5">
                  <c:v>1000-4999</c:v>
                </c:pt>
                <c:pt idx="6">
                  <c:v>5000+</c:v>
                </c:pt>
              </c:strCache>
            </c:strRef>
          </c:cat>
          <c:val>
            <c:numRef>
              <c:f>' DATA sheet'!$B$2:$B$8</c:f>
              <c:numCache>
                <c:formatCode>General</c:formatCode>
                <c:ptCount val="7"/>
                <c:pt idx="0">
                  <c:v>192</c:v>
                </c:pt>
                <c:pt idx="1">
                  <c:v>10</c:v>
                </c:pt>
              </c:numCache>
            </c:numRef>
          </c:val>
        </c:ser>
        <c:ser>
          <c:idx val="1"/>
          <c:order val="1"/>
          <c:tx>
            <c:strRef>
              <c:f>' DATA sheet'!$C$1</c:f>
              <c:strCache>
                <c:ptCount val="1"/>
                <c:pt idx="0">
                  <c:v>1996</c:v>
                </c:pt>
              </c:strCache>
            </c:strRef>
          </c:tx>
          <c:spPr>
            <a:solidFill>
              <a:srgbClr val="33CC33"/>
            </a:solidFill>
            <a:ln w="12700">
              <a:solidFill>
                <a:srgbClr val="000000"/>
              </a:solidFill>
              <a:prstDash val="solid"/>
            </a:ln>
          </c:spPr>
          <c:invertIfNegative val="0"/>
          <c:cat>
            <c:strRef>
              <c:f>' DATA sheet'!$A$2:$A$8</c:f>
              <c:strCache>
                <c:ptCount val="7"/>
                <c:pt idx="0">
                  <c:v>1-19</c:v>
                </c:pt>
                <c:pt idx="1">
                  <c:v>20-99</c:v>
                </c:pt>
                <c:pt idx="2">
                  <c:v>100-249</c:v>
                </c:pt>
                <c:pt idx="3">
                  <c:v>250-499</c:v>
                </c:pt>
                <c:pt idx="4">
                  <c:v>500-999</c:v>
                </c:pt>
                <c:pt idx="5">
                  <c:v>1000-4999</c:v>
                </c:pt>
                <c:pt idx="6">
                  <c:v>5000+</c:v>
                </c:pt>
              </c:strCache>
            </c:strRef>
          </c:cat>
          <c:val>
            <c:numRef>
              <c:f>' DATA sheet'!$C$2:$C$8</c:f>
              <c:numCache>
                <c:formatCode>General</c:formatCode>
                <c:ptCount val="7"/>
                <c:pt idx="0">
                  <c:v>152</c:v>
                </c:pt>
                <c:pt idx="1">
                  <c:v>3</c:v>
                </c:pt>
              </c:numCache>
            </c:numRef>
          </c:val>
        </c:ser>
        <c:ser>
          <c:idx val="2"/>
          <c:order val="2"/>
          <c:tx>
            <c:strRef>
              <c:f>' DATA sheet'!$D$1</c:f>
              <c:strCache>
                <c:ptCount val="1"/>
                <c:pt idx="0">
                  <c:v>1997</c:v>
                </c:pt>
              </c:strCache>
            </c:strRef>
          </c:tx>
          <c:spPr>
            <a:solidFill>
              <a:srgbClr val="FFFF00"/>
            </a:solidFill>
            <a:ln w="12700">
              <a:solidFill>
                <a:srgbClr val="000000"/>
              </a:solidFill>
              <a:prstDash val="solid"/>
            </a:ln>
          </c:spPr>
          <c:invertIfNegative val="0"/>
          <c:dPt>
            <c:idx val="0"/>
            <c:invertIfNegative val="0"/>
            <c:bubble3D val="0"/>
          </c:dPt>
          <c:cat>
            <c:strRef>
              <c:f>' DATA sheet'!$A$2:$A$8</c:f>
              <c:strCache>
                <c:ptCount val="7"/>
                <c:pt idx="0">
                  <c:v>1-19</c:v>
                </c:pt>
                <c:pt idx="1">
                  <c:v>20-99</c:v>
                </c:pt>
                <c:pt idx="2">
                  <c:v>100-249</c:v>
                </c:pt>
                <c:pt idx="3">
                  <c:v>250-499</c:v>
                </c:pt>
                <c:pt idx="4">
                  <c:v>500-999</c:v>
                </c:pt>
                <c:pt idx="5">
                  <c:v>1000-4999</c:v>
                </c:pt>
                <c:pt idx="6">
                  <c:v>5000+</c:v>
                </c:pt>
              </c:strCache>
            </c:strRef>
          </c:cat>
          <c:val>
            <c:numRef>
              <c:f>' DATA sheet'!$D$2:$D$8</c:f>
              <c:numCache>
                <c:formatCode>General</c:formatCode>
                <c:ptCount val="7"/>
                <c:pt idx="0">
                  <c:v>74</c:v>
                </c:pt>
                <c:pt idx="1">
                  <c:v>2</c:v>
                </c:pt>
              </c:numCache>
            </c:numRef>
          </c:val>
        </c:ser>
        <c:ser>
          <c:idx val="3"/>
          <c:order val="3"/>
          <c:tx>
            <c:strRef>
              <c:f>' DATA sheet'!$E$1</c:f>
              <c:strCache>
                <c:ptCount val="1"/>
                <c:pt idx="0">
                  <c:v>1998</c:v>
                </c:pt>
              </c:strCache>
            </c:strRef>
          </c:tx>
          <c:spPr>
            <a:solidFill>
              <a:srgbClr val="FFC000"/>
            </a:solidFill>
            <a:ln w="12700">
              <a:solidFill>
                <a:srgbClr val="000000"/>
              </a:solidFill>
              <a:prstDash val="solid"/>
            </a:ln>
          </c:spPr>
          <c:invertIfNegative val="0"/>
          <c:cat>
            <c:strRef>
              <c:f>' DATA sheet'!$A$2:$A$8</c:f>
              <c:strCache>
                <c:ptCount val="7"/>
                <c:pt idx="0">
                  <c:v>1-19</c:v>
                </c:pt>
                <c:pt idx="1">
                  <c:v>20-99</c:v>
                </c:pt>
                <c:pt idx="2">
                  <c:v>100-249</c:v>
                </c:pt>
                <c:pt idx="3">
                  <c:v>250-499</c:v>
                </c:pt>
                <c:pt idx="4">
                  <c:v>500-999</c:v>
                </c:pt>
                <c:pt idx="5">
                  <c:v>1000-4999</c:v>
                </c:pt>
                <c:pt idx="6">
                  <c:v>5000+</c:v>
                </c:pt>
              </c:strCache>
            </c:strRef>
          </c:cat>
          <c:val>
            <c:numRef>
              <c:f>' DATA sheet'!$E$2:$E$8</c:f>
              <c:numCache>
                <c:formatCode>General</c:formatCode>
                <c:ptCount val="7"/>
                <c:pt idx="0">
                  <c:v>323</c:v>
                </c:pt>
                <c:pt idx="1">
                  <c:v>82</c:v>
                </c:pt>
                <c:pt idx="2">
                  <c:v>3</c:v>
                </c:pt>
              </c:numCache>
            </c:numRef>
          </c:val>
        </c:ser>
        <c:ser>
          <c:idx val="4"/>
          <c:order val="4"/>
          <c:tx>
            <c:strRef>
              <c:f>' DATA sheet'!$F$1</c:f>
              <c:strCache>
                <c:ptCount val="1"/>
                <c:pt idx="0">
                  <c:v>1999</c:v>
                </c:pt>
              </c:strCache>
            </c:strRef>
          </c:tx>
          <c:spPr>
            <a:solidFill>
              <a:srgbClr val="FF0000"/>
            </a:solidFill>
            <a:ln w="12700">
              <a:solidFill>
                <a:srgbClr val="000000"/>
              </a:solidFill>
              <a:prstDash val="solid"/>
            </a:ln>
          </c:spPr>
          <c:invertIfNegative val="0"/>
          <c:cat>
            <c:strRef>
              <c:f>' DATA sheet'!$A$2:$A$8</c:f>
              <c:strCache>
                <c:ptCount val="7"/>
                <c:pt idx="0">
                  <c:v>1-19</c:v>
                </c:pt>
                <c:pt idx="1">
                  <c:v>20-99</c:v>
                </c:pt>
                <c:pt idx="2">
                  <c:v>100-249</c:v>
                </c:pt>
                <c:pt idx="3">
                  <c:v>250-499</c:v>
                </c:pt>
                <c:pt idx="4">
                  <c:v>500-999</c:v>
                </c:pt>
                <c:pt idx="5">
                  <c:v>1000-4999</c:v>
                </c:pt>
                <c:pt idx="6">
                  <c:v>5000+</c:v>
                </c:pt>
              </c:strCache>
            </c:strRef>
          </c:cat>
          <c:val>
            <c:numRef>
              <c:f>' DATA sheet'!$F$2:$F$8</c:f>
              <c:numCache>
                <c:formatCode>General</c:formatCode>
                <c:ptCount val="7"/>
                <c:pt idx="0">
                  <c:v>400</c:v>
                </c:pt>
                <c:pt idx="1">
                  <c:v>400</c:v>
                </c:pt>
                <c:pt idx="2">
                  <c:v>181</c:v>
                </c:pt>
                <c:pt idx="3">
                  <c:v>64</c:v>
                </c:pt>
                <c:pt idx="4">
                  <c:v>25</c:v>
                </c:pt>
                <c:pt idx="5">
                  <c:v>10</c:v>
                </c:pt>
                <c:pt idx="6">
                  <c:v>1</c:v>
                </c:pt>
              </c:numCache>
            </c:numRef>
          </c:val>
        </c:ser>
        <c:dLbls>
          <c:showLegendKey val="0"/>
          <c:showVal val="0"/>
          <c:showCatName val="0"/>
          <c:showSerName val="0"/>
          <c:showPercent val="0"/>
          <c:showBubbleSize val="0"/>
        </c:dLbls>
        <c:gapWidth val="150"/>
        <c:axId val="86173184"/>
        <c:axId val="86175104"/>
      </c:barChart>
      <c:catAx>
        <c:axId val="86173184"/>
        <c:scaling>
          <c:orientation val="minMax"/>
        </c:scaling>
        <c:delete val="0"/>
        <c:axPos val="b"/>
        <c:title>
          <c:tx>
            <c:rich>
              <a:bodyPr/>
              <a:lstStyle/>
              <a:p>
                <a:pPr>
                  <a:defRPr/>
                </a:pPr>
                <a:r>
                  <a:rPr lang="en-CA" dirty="0"/>
                  <a:t>No. of infested trees per polygon</a:t>
                </a:r>
              </a:p>
            </c:rich>
          </c:tx>
          <c:layout>
            <c:manualLayout>
              <c:xMode val="edge"/>
              <c:yMode val="edge"/>
              <c:x val="0.3852313167259786"/>
              <c:y val="0.9306282722513108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a:pPr>
            <a:endParaRPr lang="en-US"/>
          </a:p>
        </c:txPr>
        <c:crossAx val="86175104"/>
        <c:crosses val="autoZero"/>
        <c:auto val="0"/>
        <c:lblAlgn val="ctr"/>
        <c:lblOffset val="100"/>
        <c:tickLblSkip val="1"/>
        <c:tickMarkSkip val="1"/>
        <c:noMultiLvlLbl val="0"/>
      </c:catAx>
      <c:valAx>
        <c:axId val="86175104"/>
        <c:scaling>
          <c:orientation val="minMax"/>
        </c:scaling>
        <c:delete val="0"/>
        <c:axPos val="l"/>
        <c:title>
          <c:tx>
            <c:rich>
              <a:bodyPr/>
              <a:lstStyle/>
              <a:p>
                <a:pPr>
                  <a:defRPr/>
                </a:pPr>
                <a:r>
                  <a:rPr lang="en-CA" dirty="0"/>
                  <a:t>No. of polygons</a:t>
                </a:r>
              </a:p>
            </c:rich>
          </c:tx>
          <c:layout>
            <c:manualLayout>
              <c:xMode val="edge"/>
              <c:yMode val="edge"/>
              <c:x val="1.5717674970343994E-2"/>
              <c:y val="0.38525305410122163"/>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a:pPr>
            <a:endParaRPr lang="en-US"/>
          </a:p>
        </c:txPr>
        <c:crossAx val="86173184"/>
        <c:crosses val="autoZero"/>
        <c:crossBetween val="between"/>
      </c:valAx>
      <c:spPr>
        <a:solidFill>
          <a:srgbClr val="FFFFFF"/>
        </a:solidFill>
        <a:ln w="3175">
          <a:solidFill>
            <a:srgbClr val="000000"/>
          </a:solidFill>
          <a:prstDash val="solid"/>
        </a:ln>
      </c:spPr>
    </c:plotArea>
    <c:legend>
      <c:legendPos val="r"/>
      <c:layout>
        <c:manualLayout>
          <c:xMode val="edge"/>
          <c:yMode val="edge"/>
          <c:x val="0.72657176749703445"/>
          <c:y val="0.25174520069807976"/>
          <c:w val="0.12574139976275236"/>
          <c:h val="0.28490401396160625"/>
        </c:manualLayout>
      </c:layout>
      <c:overlay val="0"/>
      <c:spPr>
        <a:solidFill>
          <a:srgbClr val="FFFFFF"/>
        </a:solidFill>
        <a:ln w="3175">
          <a:solidFill>
            <a:srgbClr val="000000"/>
          </a:solidFill>
          <a:prstDash val="solid"/>
        </a:ln>
      </c:spPr>
    </c:legend>
    <c:plotVisOnly val="1"/>
    <c:dispBlanksAs val="gap"/>
    <c:showDLblsOverMax val="0"/>
  </c:chart>
  <c:spPr>
    <a:noFill/>
    <a:ln w="9525">
      <a:noFill/>
    </a:ln>
  </c:spPr>
  <c:txPr>
    <a:bodyPr/>
    <a:lstStyle/>
    <a:p>
      <a:pPr>
        <a:defRPr sz="1600" b="0" i="0" u="none" strike="noStrike" baseline="0">
          <a:solidFill>
            <a:srgbClr val="000000"/>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2"/>
          <c:order val="0"/>
          <c:tx>
            <c:strRef>
              <c:f>Tables!$G$3</c:f>
              <c:strCache>
                <c:ptCount val="1"/>
                <c:pt idx="0">
                  <c:v>Cumulative % IBD</c:v>
                </c:pt>
              </c:strCache>
            </c:strRef>
          </c:tx>
          <c:spPr>
            <a:ln>
              <a:solidFill>
                <a:schemeClr val="accent6">
                  <a:lumMod val="75000"/>
                </a:schemeClr>
              </a:solidFill>
            </a:ln>
          </c:spPr>
          <c:marker>
            <c:symbol val="square"/>
            <c:size val="5"/>
            <c:spPr>
              <a:solidFill>
                <a:schemeClr val="accent6">
                  <a:lumMod val="75000"/>
                </a:schemeClr>
              </a:solidFill>
              <a:ln>
                <a:solidFill>
                  <a:srgbClr val="F79646">
                    <a:lumMod val="75000"/>
                  </a:srgbClr>
                </a:solidFill>
              </a:ln>
            </c:spPr>
          </c:marker>
          <c:cat>
            <c:numRef>
              <c:f>Tables!$D$4:$D$18</c:f>
              <c:numCache>
                <c:formatCode>dd/mmm/yy</c:formatCode>
                <c:ptCount val="15"/>
                <c:pt idx="0">
                  <c:v>41767</c:v>
                </c:pt>
                <c:pt idx="1">
                  <c:v>41773</c:v>
                </c:pt>
                <c:pt idx="2">
                  <c:v>41780</c:v>
                </c:pt>
                <c:pt idx="3">
                  <c:v>41787</c:v>
                </c:pt>
                <c:pt idx="4">
                  <c:v>41794</c:v>
                </c:pt>
                <c:pt idx="5">
                  <c:v>41801</c:v>
                </c:pt>
                <c:pt idx="6">
                  <c:v>41808</c:v>
                </c:pt>
                <c:pt idx="7">
                  <c:v>41815</c:v>
                </c:pt>
                <c:pt idx="8">
                  <c:v>41822</c:v>
                </c:pt>
                <c:pt idx="9">
                  <c:v>41829</c:v>
                </c:pt>
                <c:pt idx="10">
                  <c:v>41836</c:v>
                </c:pt>
                <c:pt idx="11">
                  <c:v>41843</c:v>
                </c:pt>
                <c:pt idx="12">
                  <c:v>41850</c:v>
                </c:pt>
                <c:pt idx="13">
                  <c:v>41857</c:v>
                </c:pt>
                <c:pt idx="14">
                  <c:v>41864</c:v>
                </c:pt>
              </c:numCache>
            </c:numRef>
          </c:cat>
          <c:val>
            <c:numRef>
              <c:f>Tables!$G$4:$G$18</c:f>
              <c:numCache>
                <c:formatCode>0</c:formatCode>
                <c:ptCount val="15"/>
                <c:pt idx="0">
                  <c:v>2.1749568124613843</c:v>
                </c:pt>
                <c:pt idx="1">
                  <c:v>14.998207935369269</c:v>
                </c:pt>
                <c:pt idx="2">
                  <c:v>24.764720426093586</c:v>
                </c:pt>
                <c:pt idx="3">
                  <c:v>36.964499299352802</c:v>
                </c:pt>
                <c:pt idx="4">
                  <c:v>44.314468887834536</c:v>
                </c:pt>
                <c:pt idx="5">
                  <c:v>50.962313608417745</c:v>
                </c:pt>
                <c:pt idx="6">
                  <c:v>52.103952442749254</c:v>
                </c:pt>
                <c:pt idx="7">
                  <c:v>58.188947529743487</c:v>
                </c:pt>
                <c:pt idx="8">
                  <c:v>74.372834278272251</c:v>
                </c:pt>
                <c:pt idx="9">
                  <c:v>82.209091317129548</c:v>
                </c:pt>
                <c:pt idx="10">
                  <c:v>89.614457434079682</c:v>
                </c:pt>
                <c:pt idx="11">
                  <c:v>94.99732765317539</c:v>
                </c:pt>
                <c:pt idx="12">
                  <c:v>98.105543248133785</c:v>
                </c:pt>
                <c:pt idx="13">
                  <c:v>99.429049930644453</c:v>
                </c:pt>
                <c:pt idx="14">
                  <c:v>100</c:v>
                </c:pt>
              </c:numCache>
            </c:numRef>
          </c:val>
          <c:smooth val="0"/>
        </c:ser>
        <c:ser>
          <c:idx val="5"/>
          <c:order val="1"/>
          <c:tx>
            <c:strRef>
              <c:f>Tables!$J$3</c:f>
              <c:strCache>
                <c:ptCount val="1"/>
                <c:pt idx="0">
                  <c:v>Cumulative % Clerids</c:v>
                </c:pt>
              </c:strCache>
            </c:strRef>
          </c:tx>
          <c:spPr>
            <a:ln>
              <a:solidFill>
                <a:srgbClr val="00B050"/>
              </a:solidFill>
            </a:ln>
          </c:spPr>
          <c:marker>
            <c:symbol val="circle"/>
            <c:size val="5"/>
            <c:spPr>
              <a:solidFill>
                <a:srgbClr val="00B050"/>
              </a:solidFill>
              <a:ln>
                <a:solidFill>
                  <a:srgbClr val="00B050"/>
                </a:solidFill>
              </a:ln>
            </c:spPr>
          </c:marker>
          <c:cat>
            <c:numRef>
              <c:f>Tables!$D$4:$D$18</c:f>
              <c:numCache>
                <c:formatCode>dd/mmm/yy</c:formatCode>
                <c:ptCount val="15"/>
                <c:pt idx="0">
                  <c:v>41767</c:v>
                </c:pt>
                <c:pt idx="1">
                  <c:v>41773</c:v>
                </c:pt>
                <c:pt idx="2">
                  <c:v>41780</c:v>
                </c:pt>
                <c:pt idx="3">
                  <c:v>41787</c:v>
                </c:pt>
                <c:pt idx="4">
                  <c:v>41794</c:v>
                </c:pt>
                <c:pt idx="5">
                  <c:v>41801</c:v>
                </c:pt>
                <c:pt idx="6">
                  <c:v>41808</c:v>
                </c:pt>
                <c:pt idx="7">
                  <c:v>41815</c:v>
                </c:pt>
                <c:pt idx="8">
                  <c:v>41822</c:v>
                </c:pt>
                <c:pt idx="9">
                  <c:v>41829</c:v>
                </c:pt>
                <c:pt idx="10">
                  <c:v>41836</c:v>
                </c:pt>
                <c:pt idx="11">
                  <c:v>41843</c:v>
                </c:pt>
                <c:pt idx="12">
                  <c:v>41850</c:v>
                </c:pt>
                <c:pt idx="13">
                  <c:v>41857</c:v>
                </c:pt>
                <c:pt idx="14">
                  <c:v>41864</c:v>
                </c:pt>
              </c:numCache>
            </c:numRef>
          </c:cat>
          <c:val>
            <c:numRef>
              <c:f>Tables!$J$4:$J$18</c:f>
              <c:numCache>
                <c:formatCode>0</c:formatCode>
                <c:ptCount val="15"/>
                <c:pt idx="0">
                  <c:v>12.151499210941614</c:v>
                </c:pt>
                <c:pt idx="1">
                  <c:v>17.727511835875848</c:v>
                </c:pt>
                <c:pt idx="2">
                  <c:v>21.672803787480277</c:v>
                </c:pt>
                <c:pt idx="3">
                  <c:v>26.407154129405583</c:v>
                </c:pt>
                <c:pt idx="4">
                  <c:v>31.29931614939505</c:v>
                </c:pt>
                <c:pt idx="5">
                  <c:v>33.798001052077858</c:v>
                </c:pt>
                <c:pt idx="6">
                  <c:v>34.402945817990528</c:v>
                </c:pt>
                <c:pt idx="7">
                  <c:v>36.743819042609154</c:v>
                </c:pt>
                <c:pt idx="8">
                  <c:v>66.806943713834798</c:v>
                </c:pt>
                <c:pt idx="9">
                  <c:v>77.538137822198806</c:v>
                </c:pt>
                <c:pt idx="10">
                  <c:v>90.504997369805366</c:v>
                </c:pt>
                <c:pt idx="11">
                  <c:v>93.135192004208278</c:v>
                </c:pt>
                <c:pt idx="12">
                  <c:v>95.975802209363479</c:v>
                </c:pt>
                <c:pt idx="13">
                  <c:v>98.106259863229852</c:v>
                </c:pt>
                <c:pt idx="14">
                  <c:v>100</c:v>
                </c:pt>
              </c:numCache>
            </c:numRef>
          </c:val>
          <c:smooth val="0"/>
        </c:ser>
        <c:dLbls>
          <c:showLegendKey val="0"/>
          <c:showVal val="0"/>
          <c:showCatName val="0"/>
          <c:showSerName val="0"/>
          <c:showPercent val="0"/>
          <c:showBubbleSize val="0"/>
        </c:dLbls>
        <c:marker val="1"/>
        <c:smooth val="0"/>
        <c:axId val="92867584"/>
        <c:axId val="92873856"/>
      </c:lineChart>
      <c:dateAx>
        <c:axId val="92867584"/>
        <c:scaling>
          <c:orientation val="minMax"/>
        </c:scaling>
        <c:delete val="0"/>
        <c:axPos val="b"/>
        <c:majorGridlines/>
        <c:numFmt formatCode="dd/mmm/yy" sourceLinked="1"/>
        <c:majorTickMark val="out"/>
        <c:minorTickMark val="in"/>
        <c:tickLblPos val="nextTo"/>
        <c:txPr>
          <a:bodyPr/>
          <a:lstStyle/>
          <a:p>
            <a:pPr>
              <a:defRPr sz="1400"/>
            </a:pPr>
            <a:endParaRPr lang="en-US"/>
          </a:p>
        </c:txPr>
        <c:crossAx val="92873856"/>
        <c:crosses val="autoZero"/>
        <c:auto val="0"/>
        <c:lblOffset val="100"/>
        <c:baseTimeUnit val="days"/>
        <c:majorUnit val="1"/>
        <c:majorTimeUnit val="months"/>
        <c:minorUnit val="1"/>
        <c:minorTimeUnit val="days"/>
      </c:dateAx>
      <c:valAx>
        <c:axId val="92873856"/>
        <c:scaling>
          <c:orientation val="minMax"/>
          <c:max val="100"/>
        </c:scaling>
        <c:delete val="0"/>
        <c:axPos val="l"/>
        <c:majorGridlines/>
        <c:title>
          <c:tx>
            <c:rich>
              <a:bodyPr rot="-5400000" vert="horz"/>
              <a:lstStyle/>
              <a:p>
                <a:pPr>
                  <a:defRPr sz="1400"/>
                </a:pPr>
                <a:r>
                  <a:rPr lang="en-US" sz="1400" b="0" i="0" baseline="0"/>
                  <a:t>Cumuative percent of total annual trap catch</a:t>
                </a:r>
                <a:endParaRPr lang="en-CA" sz="1400"/>
              </a:p>
            </c:rich>
          </c:tx>
          <c:layout/>
          <c:overlay val="0"/>
        </c:title>
        <c:numFmt formatCode="0" sourceLinked="1"/>
        <c:majorTickMark val="out"/>
        <c:minorTickMark val="none"/>
        <c:tickLblPos val="nextTo"/>
        <c:txPr>
          <a:bodyPr/>
          <a:lstStyle/>
          <a:p>
            <a:pPr>
              <a:defRPr sz="1400"/>
            </a:pPr>
            <a:endParaRPr lang="en-US"/>
          </a:p>
        </c:txPr>
        <c:crossAx val="92867584"/>
        <c:crosses val="autoZero"/>
        <c:crossBetween val="between"/>
      </c:valAx>
      <c:spPr>
        <a:ln>
          <a:noFill/>
        </a:ln>
      </c:spPr>
    </c:plotArea>
    <c:legend>
      <c:legendPos val="r"/>
      <c:layout>
        <c:manualLayout>
          <c:xMode val="edge"/>
          <c:yMode val="edge"/>
          <c:x val="0.13350927654526826"/>
          <c:y val="0.1630383311461068"/>
          <c:w val="0.28364417362405087"/>
          <c:h val="0.12501723646812052"/>
        </c:manualLayout>
      </c:layout>
      <c:overlay val="1"/>
      <c:spPr>
        <a:solidFill>
          <a:schemeClr val="bg1"/>
        </a:solidFill>
        <a:ln>
          <a:solidFill>
            <a:schemeClr val="tx1"/>
          </a:solidFill>
        </a:ln>
      </c:spPr>
      <c:txPr>
        <a:bodyPr/>
        <a:lstStyle/>
        <a:p>
          <a:pPr>
            <a:defRPr sz="1400"/>
          </a:pPr>
          <a:endParaRPr lang="en-US"/>
        </a:p>
      </c:txPr>
    </c:legend>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b="0"/>
            </a:pPr>
            <a:endParaRPr lang="en-CA" sz="1000" b="0" dirty="0"/>
          </a:p>
        </c:rich>
      </c:tx>
      <c:layout>
        <c:manualLayout>
          <c:xMode val="edge"/>
          <c:yMode val="edge"/>
          <c:x val="0.13982340926619685"/>
          <c:y val="0"/>
        </c:manualLayout>
      </c:layout>
      <c:overlay val="0"/>
    </c:title>
    <c:autoTitleDeleted val="0"/>
    <c:plotArea>
      <c:layout/>
      <c:lineChart>
        <c:grouping val="standard"/>
        <c:varyColors val="0"/>
        <c:ser>
          <c:idx val="2"/>
          <c:order val="0"/>
          <c:tx>
            <c:strRef>
              <c:f>'Working data_tables'!$M$1</c:f>
              <c:strCache>
                <c:ptCount val="1"/>
                <c:pt idx="0">
                  <c:v>Cumulative % IBD</c:v>
                </c:pt>
              </c:strCache>
            </c:strRef>
          </c:tx>
          <c:spPr>
            <a:ln>
              <a:solidFill>
                <a:schemeClr val="accent6">
                  <a:lumMod val="75000"/>
                </a:schemeClr>
              </a:solidFill>
            </a:ln>
          </c:spPr>
          <c:marker>
            <c:symbol val="square"/>
            <c:size val="5"/>
            <c:spPr>
              <a:solidFill>
                <a:schemeClr val="accent6">
                  <a:lumMod val="75000"/>
                </a:schemeClr>
              </a:solidFill>
              <a:ln>
                <a:solidFill>
                  <a:srgbClr val="F79646">
                    <a:lumMod val="75000"/>
                  </a:srgbClr>
                </a:solidFill>
              </a:ln>
            </c:spPr>
          </c:marker>
          <c:cat>
            <c:numRef>
              <c:f>'Working data_tables'!$J$2:$J$16</c:f>
              <c:numCache>
                <c:formatCode>dd/mmm/yy</c:formatCode>
                <c:ptCount val="15"/>
                <c:pt idx="0">
                  <c:v>42116</c:v>
                </c:pt>
                <c:pt idx="1">
                  <c:v>42123</c:v>
                </c:pt>
                <c:pt idx="2">
                  <c:v>42129</c:v>
                </c:pt>
                <c:pt idx="3">
                  <c:v>42136</c:v>
                </c:pt>
                <c:pt idx="4">
                  <c:v>42144</c:v>
                </c:pt>
                <c:pt idx="5">
                  <c:v>42151</c:v>
                </c:pt>
                <c:pt idx="6">
                  <c:v>42158</c:v>
                </c:pt>
                <c:pt idx="7">
                  <c:v>42166</c:v>
                </c:pt>
                <c:pt idx="8">
                  <c:v>42172</c:v>
                </c:pt>
                <c:pt idx="9">
                  <c:v>42180</c:v>
                </c:pt>
                <c:pt idx="10">
                  <c:v>42187</c:v>
                </c:pt>
                <c:pt idx="11">
                  <c:v>42194</c:v>
                </c:pt>
                <c:pt idx="12">
                  <c:v>42200</c:v>
                </c:pt>
                <c:pt idx="13">
                  <c:v>42207</c:v>
                </c:pt>
                <c:pt idx="14">
                  <c:v>42213</c:v>
                </c:pt>
              </c:numCache>
            </c:numRef>
          </c:cat>
          <c:val>
            <c:numRef>
              <c:f>'Working data_tables'!$M$2:$M$16</c:f>
              <c:numCache>
                <c:formatCode>General</c:formatCode>
                <c:ptCount val="15"/>
                <c:pt idx="0">
                  <c:v>4.7337633365550227</c:v>
                </c:pt>
                <c:pt idx="1">
                  <c:v>10.704443222740334</c:v>
                </c:pt>
                <c:pt idx="2">
                  <c:v>19.223357203652711</c:v>
                </c:pt>
                <c:pt idx="3">
                  <c:v>31.14611672715672</c:v>
                </c:pt>
                <c:pt idx="4">
                  <c:v>43.60592900591088</c:v>
                </c:pt>
                <c:pt idx="5">
                  <c:v>58.834588457721509</c:v>
                </c:pt>
                <c:pt idx="6">
                  <c:v>64.533798888929425</c:v>
                </c:pt>
                <c:pt idx="7">
                  <c:v>77.801191593158393</c:v>
                </c:pt>
                <c:pt idx="8">
                  <c:v>81.792946267648162</c:v>
                </c:pt>
                <c:pt idx="9">
                  <c:v>86.601934661328329</c:v>
                </c:pt>
                <c:pt idx="10">
                  <c:v>92.574027224642734</c:v>
                </c:pt>
                <c:pt idx="11">
                  <c:v>95.660726751749053</c:v>
                </c:pt>
                <c:pt idx="12">
                  <c:v>97.539587333465931</c:v>
                </c:pt>
                <c:pt idx="13">
                  <c:v>98.926365381876067</c:v>
                </c:pt>
                <c:pt idx="14">
                  <c:v>100</c:v>
                </c:pt>
              </c:numCache>
            </c:numRef>
          </c:val>
          <c:smooth val="0"/>
        </c:ser>
        <c:ser>
          <c:idx val="5"/>
          <c:order val="1"/>
          <c:tx>
            <c:strRef>
              <c:f>'Working data_tables'!$P$1</c:f>
              <c:strCache>
                <c:ptCount val="1"/>
                <c:pt idx="0">
                  <c:v>Cumulative % Clerids</c:v>
                </c:pt>
              </c:strCache>
            </c:strRef>
          </c:tx>
          <c:spPr>
            <a:ln>
              <a:solidFill>
                <a:srgbClr val="00B050"/>
              </a:solidFill>
            </a:ln>
          </c:spPr>
          <c:marker>
            <c:symbol val="circle"/>
            <c:size val="5"/>
            <c:spPr>
              <a:solidFill>
                <a:srgbClr val="00B050"/>
              </a:solidFill>
              <a:ln>
                <a:solidFill>
                  <a:srgbClr val="00B050"/>
                </a:solidFill>
              </a:ln>
            </c:spPr>
          </c:marker>
          <c:cat>
            <c:numRef>
              <c:f>'Working data_tables'!$J$2:$J$16</c:f>
              <c:numCache>
                <c:formatCode>dd/mmm/yy</c:formatCode>
                <c:ptCount val="15"/>
                <c:pt idx="0">
                  <c:v>42116</c:v>
                </c:pt>
                <c:pt idx="1">
                  <c:v>42123</c:v>
                </c:pt>
                <c:pt idx="2">
                  <c:v>42129</c:v>
                </c:pt>
                <c:pt idx="3">
                  <c:v>42136</c:v>
                </c:pt>
                <c:pt idx="4">
                  <c:v>42144</c:v>
                </c:pt>
                <c:pt idx="5">
                  <c:v>42151</c:v>
                </c:pt>
                <c:pt idx="6">
                  <c:v>42158</c:v>
                </c:pt>
                <c:pt idx="7">
                  <c:v>42166</c:v>
                </c:pt>
                <c:pt idx="8">
                  <c:v>42172</c:v>
                </c:pt>
                <c:pt idx="9">
                  <c:v>42180</c:v>
                </c:pt>
                <c:pt idx="10">
                  <c:v>42187</c:v>
                </c:pt>
                <c:pt idx="11">
                  <c:v>42194</c:v>
                </c:pt>
                <c:pt idx="12">
                  <c:v>42200</c:v>
                </c:pt>
                <c:pt idx="13">
                  <c:v>42207</c:v>
                </c:pt>
                <c:pt idx="14">
                  <c:v>42213</c:v>
                </c:pt>
              </c:numCache>
            </c:numRef>
          </c:cat>
          <c:val>
            <c:numRef>
              <c:f>'Working data_tables'!$P$2:$P$16</c:f>
              <c:numCache>
                <c:formatCode>General</c:formatCode>
                <c:ptCount val="15"/>
                <c:pt idx="0">
                  <c:v>13.228180862250262</c:v>
                </c:pt>
                <c:pt idx="1">
                  <c:v>23.112513144058891</c:v>
                </c:pt>
                <c:pt idx="2">
                  <c:v>26.51945320715037</c:v>
                </c:pt>
                <c:pt idx="3">
                  <c:v>30.347003154574136</c:v>
                </c:pt>
                <c:pt idx="4">
                  <c:v>34.300736067297571</c:v>
                </c:pt>
                <c:pt idx="5">
                  <c:v>47.886435331230281</c:v>
                </c:pt>
                <c:pt idx="6">
                  <c:v>52.660357518401689</c:v>
                </c:pt>
                <c:pt idx="7">
                  <c:v>65.236593059936922</c:v>
                </c:pt>
                <c:pt idx="8">
                  <c:v>68.096740273396421</c:v>
                </c:pt>
                <c:pt idx="9">
                  <c:v>69.800210304942183</c:v>
                </c:pt>
                <c:pt idx="10">
                  <c:v>84.353312302839086</c:v>
                </c:pt>
                <c:pt idx="11">
                  <c:v>91.671924290220815</c:v>
                </c:pt>
                <c:pt idx="12">
                  <c:v>95.16298633017874</c:v>
                </c:pt>
                <c:pt idx="13">
                  <c:v>98.611987381703472</c:v>
                </c:pt>
                <c:pt idx="14">
                  <c:v>100</c:v>
                </c:pt>
              </c:numCache>
            </c:numRef>
          </c:val>
          <c:smooth val="0"/>
        </c:ser>
        <c:dLbls>
          <c:showLegendKey val="0"/>
          <c:showVal val="0"/>
          <c:showCatName val="0"/>
          <c:showSerName val="0"/>
          <c:showPercent val="0"/>
          <c:showBubbleSize val="0"/>
        </c:dLbls>
        <c:marker val="1"/>
        <c:smooth val="0"/>
        <c:axId val="126801408"/>
        <c:axId val="126803328"/>
      </c:lineChart>
      <c:dateAx>
        <c:axId val="126801408"/>
        <c:scaling>
          <c:orientation val="minMax"/>
        </c:scaling>
        <c:delete val="0"/>
        <c:axPos val="b"/>
        <c:majorGridlines/>
        <c:numFmt formatCode="dd/mmm/yy" sourceLinked="1"/>
        <c:majorTickMark val="out"/>
        <c:minorTickMark val="in"/>
        <c:tickLblPos val="nextTo"/>
        <c:txPr>
          <a:bodyPr/>
          <a:lstStyle/>
          <a:p>
            <a:pPr>
              <a:defRPr sz="1400"/>
            </a:pPr>
            <a:endParaRPr lang="en-US"/>
          </a:p>
        </c:txPr>
        <c:crossAx val="126803328"/>
        <c:crosses val="autoZero"/>
        <c:auto val="1"/>
        <c:lblOffset val="100"/>
        <c:baseTimeUnit val="days"/>
        <c:majorUnit val="1"/>
        <c:majorTimeUnit val="months"/>
        <c:minorUnit val="1"/>
        <c:minorTimeUnit val="days"/>
      </c:dateAx>
      <c:valAx>
        <c:axId val="126803328"/>
        <c:scaling>
          <c:orientation val="minMax"/>
          <c:max val="100"/>
        </c:scaling>
        <c:delete val="0"/>
        <c:axPos val="l"/>
        <c:majorGridlines/>
        <c:title>
          <c:tx>
            <c:rich>
              <a:bodyPr rot="-5400000" vert="horz"/>
              <a:lstStyle/>
              <a:p>
                <a:pPr>
                  <a:defRPr sz="1400"/>
                </a:pPr>
                <a:r>
                  <a:rPr lang="en-US" sz="1400" b="0" i="0" baseline="0"/>
                  <a:t>Cumuative percent of total annual trap catch</a:t>
                </a:r>
                <a:endParaRPr lang="en-CA" sz="1400" b="1" i="0" baseline="0"/>
              </a:p>
            </c:rich>
          </c:tx>
          <c:layout/>
          <c:overlay val="0"/>
        </c:title>
        <c:numFmt formatCode="General" sourceLinked="1"/>
        <c:majorTickMark val="out"/>
        <c:minorTickMark val="none"/>
        <c:tickLblPos val="nextTo"/>
        <c:txPr>
          <a:bodyPr/>
          <a:lstStyle/>
          <a:p>
            <a:pPr>
              <a:defRPr sz="1400"/>
            </a:pPr>
            <a:endParaRPr lang="en-US"/>
          </a:p>
        </c:txPr>
        <c:crossAx val="126801408"/>
        <c:crosses val="autoZero"/>
        <c:crossBetween val="between"/>
      </c:valAx>
    </c:plotArea>
    <c:legend>
      <c:legendPos val="r"/>
      <c:layout>
        <c:manualLayout>
          <c:xMode val="edge"/>
          <c:yMode val="edge"/>
          <c:x val="0.13279978325893788"/>
          <c:y val="0.16458305993000868"/>
          <c:w val="0.33394391070236462"/>
          <c:h val="0.15164206036745409"/>
        </c:manualLayout>
      </c:layout>
      <c:overlay val="1"/>
      <c:spPr>
        <a:solidFill>
          <a:schemeClr val="bg1"/>
        </a:solidFill>
        <a:ln>
          <a:solidFill>
            <a:schemeClr val="tx1"/>
          </a:solidFill>
        </a:ln>
      </c:spPr>
      <c:txPr>
        <a:bodyPr/>
        <a:lstStyle/>
        <a:p>
          <a:pPr>
            <a:defRPr sz="1400"/>
          </a:pPr>
          <a:endParaRPr lang="en-US"/>
        </a:p>
      </c:txPr>
    </c:legend>
    <c:plotVisOnly val="1"/>
    <c:dispBlanksAs val="gap"/>
    <c:showDLblsOverMax val="0"/>
  </c:chart>
  <c:spPr>
    <a:ln>
      <a:noFill/>
    </a:ln>
  </c:spPr>
  <c:txPr>
    <a:bodyPr/>
    <a:lstStyle/>
    <a:p>
      <a:pPr>
        <a:defRPr sz="1000"/>
      </a:pPr>
      <a:endParaRPr lang="en-US"/>
    </a:p>
  </c:txPr>
  <c:externalData r:id="rId2">
    <c:autoUpdate val="0"/>
  </c:externalData>
  <c:userShapes r:id="rId3"/>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sz="1800" b="1" i="0" baseline="0">
                <a:effectLst/>
              </a:rPr>
              <a:t>SBB hazard rating (ha)  where SSI &gt; 33, by TSA in the Timber Harvesting Landbase, Kootenay-Boundary Region, south-east BC, 2013</a:t>
            </a:r>
            <a:endParaRPr lang="en-CA">
              <a:effectLst/>
            </a:endParaRPr>
          </a:p>
        </c:rich>
      </c:tx>
      <c:layout/>
      <c:overlay val="0"/>
    </c:title>
    <c:autoTitleDeleted val="0"/>
    <c:plotArea>
      <c:layout/>
      <c:barChart>
        <c:barDir val="col"/>
        <c:grouping val="clustered"/>
        <c:varyColors val="0"/>
        <c:ser>
          <c:idx val="2"/>
          <c:order val="0"/>
          <c:tx>
            <c:strRef>
              <c:f>'IBD_M_S data'!$F$17</c:f>
              <c:strCache>
                <c:ptCount val="1"/>
                <c:pt idx="0">
                  <c:v>IBS</c:v>
                </c:pt>
              </c:strCache>
            </c:strRef>
          </c:tx>
          <c:spPr>
            <a:solidFill>
              <a:srgbClr val="507053"/>
            </a:solidFill>
            <a:ln>
              <a:solidFill>
                <a:srgbClr val="507053"/>
              </a:solidFill>
            </a:ln>
          </c:spPr>
          <c:invertIfNegative val="0"/>
          <c:cat>
            <c:strRef>
              <c:f>'IBD_M_S data'!$C$18:$C$24</c:f>
              <c:strCache>
                <c:ptCount val="7"/>
                <c:pt idx="0">
                  <c:v>DAR</c:v>
                </c:pt>
                <c:pt idx="1">
                  <c:v>DBO</c:v>
                </c:pt>
                <c:pt idx="2">
                  <c:v>DCB</c:v>
                </c:pt>
                <c:pt idx="3">
                  <c:v>DGO</c:v>
                </c:pt>
                <c:pt idx="4">
                  <c:v>DIN</c:v>
                </c:pt>
                <c:pt idx="5">
                  <c:v>DKL</c:v>
                </c:pt>
                <c:pt idx="6">
                  <c:v>DRE</c:v>
                </c:pt>
              </c:strCache>
            </c:strRef>
          </c:cat>
          <c:val>
            <c:numRef>
              <c:f>'IBD_M_S data'!$F$18:$F$24</c:f>
              <c:numCache>
                <c:formatCode>General</c:formatCode>
                <c:ptCount val="7"/>
                <c:pt idx="0">
                  <c:v>12381.261319848187</c:v>
                </c:pt>
                <c:pt idx="1">
                  <c:v>9639.9329070601198</c:v>
                </c:pt>
                <c:pt idx="2">
                  <c:v>16399.218700859135</c:v>
                </c:pt>
                <c:pt idx="3">
                  <c:v>11007.082913007122</c:v>
                </c:pt>
                <c:pt idx="4">
                  <c:v>23041.298155136552</c:v>
                </c:pt>
                <c:pt idx="5">
                  <c:v>11061.996432156942</c:v>
                </c:pt>
                <c:pt idx="6">
                  <c:v>9915.8051464171949</c:v>
                </c:pt>
              </c:numCache>
            </c:numRef>
          </c:val>
        </c:ser>
        <c:dLbls>
          <c:showLegendKey val="0"/>
          <c:showVal val="0"/>
          <c:showCatName val="0"/>
          <c:showSerName val="0"/>
          <c:showPercent val="0"/>
          <c:showBubbleSize val="0"/>
        </c:dLbls>
        <c:gapWidth val="150"/>
        <c:axId val="162646656"/>
        <c:axId val="162669312"/>
      </c:barChart>
      <c:catAx>
        <c:axId val="162646656"/>
        <c:scaling>
          <c:orientation val="minMax"/>
        </c:scaling>
        <c:delete val="0"/>
        <c:axPos val="b"/>
        <c:title>
          <c:tx>
            <c:rich>
              <a:bodyPr/>
              <a:lstStyle/>
              <a:p>
                <a:pPr>
                  <a:defRPr/>
                </a:pPr>
                <a:r>
                  <a:rPr lang="en-US" sz="1400" b="1"/>
                  <a:t>TSA</a:t>
                </a:r>
              </a:p>
            </c:rich>
          </c:tx>
          <c:layout/>
          <c:overlay val="0"/>
        </c:title>
        <c:majorTickMark val="out"/>
        <c:minorTickMark val="none"/>
        <c:tickLblPos val="nextTo"/>
        <c:spPr>
          <a:ln>
            <a:solidFill>
              <a:sysClr val="windowText" lastClr="000000"/>
            </a:solidFill>
          </a:ln>
        </c:spPr>
        <c:txPr>
          <a:bodyPr/>
          <a:lstStyle/>
          <a:p>
            <a:pPr>
              <a:defRPr sz="1400" b="1"/>
            </a:pPr>
            <a:endParaRPr lang="en-US"/>
          </a:p>
        </c:txPr>
        <c:crossAx val="162669312"/>
        <c:crosses val="autoZero"/>
        <c:auto val="1"/>
        <c:lblAlgn val="ctr"/>
        <c:lblOffset val="100"/>
        <c:noMultiLvlLbl val="0"/>
      </c:catAx>
      <c:valAx>
        <c:axId val="162669312"/>
        <c:scaling>
          <c:orientation val="minMax"/>
        </c:scaling>
        <c:delete val="0"/>
        <c:axPos val="l"/>
        <c:majorGridlines/>
        <c:title>
          <c:tx>
            <c:rich>
              <a:bodyPr rot="-5400000" vert="horz"/>
              <a:lstStyle/>
              <a:p>
                <a:pPr>
                  <a:defRPr sz="1400"/>
                </a:pPr>
                <a:r>
                  <a:rPr lang="en-US" sz="1400"/>
                  <a:t>Hectares</a:t>
                </a:r>
              </a:p>
            </c:rich>
          </c:tx>
          <c:layout/>
          <c:overlay val="0"/>
        </c:title>
        <c:numFmt formatCode="General" sourceLinked="1"/>
        <c:majorTickMark val="out"/>
        <c:minorTickMark val="none"/>
        <c:tickLblPos val="nextTo"/>
        <c:spPr>
          <a:ln>
            <a:solidFill>
              <a:sysClr val="windowText" lastClr="000000"/>
            </a:solidFill>
          </a:ln>
        </c:spPr>
        <c:txPr>
          <a:bodyPr/>
          <a:lstStyle/>
          <a:p>
            <a:pPr>
              <a:defRPr sz="1400" b="1"/>
            </a:pPr>
            <a:endParaRPr lang="en-US"/>
          </a:p>
        </c:txPr>
        <c:crossAx val="162646656"/>
        <c:crosses val="autoZero"/>
        <c:crossBetween val="between"/>
      </c:valAx>
    </c:plotArea>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dirty="0"/>
              <a:t>Douglas-fir beetle and spruce beetle, ha affected,</a:t>
            </a:r>
          </a:p>
          <a:p>
            <a:pPr>
              <a:defRPr/>
            </a:pPr>
            <a:r>
              <a:rPr lang="en-CA" dirty="0"/>
              <a:t>Kootenay Boundary Region</a:t>
            </a:r>
            <a:r>
              <a:rPr lang="en-CA" dirty="0" smtClean="0"/>
              <a:t>, 2005-2015</a:t>
            </a:r>
            <a:r>
              <a:rPr lang="en-CA" dirty="0"/>
              <a:t>.</a:t>
            </a:r>
          </a:p>
        </c:rich>
      </c:tx>
      <c:layout/>
      <c:overlay val="0"/>
    </c:title>
    <c:autoTitleDeleted val="0"/>
    <c:plotArea>
      <c:layout/>
      <c:barChart>
        <c:barDir val="col"/>
        <c:grouping val="clustered"/>
        <c:varyColors val="0"/>
        <c:ser>
          <c:idx val="1"/>
          <c:order val="0"/>
          <c:tx>
            <c:strRef>
              <c:f>'IBB_D_S data'!$C$6</c:f>
              <c:strCache>
                <c:ptCount val="1"/>
                <c:pt idx="0">
                  <c:v>IBD</c:v>
                </c:pt>
              </c:strCache>
            </c:strRef>
          </c:tx>
          <c:spPr>
            <a:solidFill>
              <a:srgbClr val="FFC000"/>
            </a:solidFill>
            <a:ln>
              <a:solidFill>
                <a:sysClr val="windowText" lastClr="000000"/>
              </a:solidFill>
            </a:ln>
          </c:spPr>
          <c:invertIfNegative val="0"/>
          <c:cat>
            <c:numRef>
              <c:f>'IBB_D_S data'!$D$4:$P$4</c:f>
              <c:numCache>
                <c:formatCode>General</c:formatCode>
                <c:ptCount val="13"/>
                <c:pt idx="1">
                  <c:v>2005</c:v>
                </c:pt>
                <c:pt idx="2">
                  <c:v>2006</c:v>
                </c:pt>
                <c:pt idx="3">
                  <c:v>2007</c:v>
                </c:pt>
                <c:pt idx="4">
                  <c:v>2008</c:v>
                </c:pt>
                <c:pt idx="5">
                  <c:v>2009</c:v>
                </c:pt>
                <c:pt idx="6">
                  <c:v>2010</c:v>
                </c:pt>
                <c:pt idx="7">
                  <c:v>2011</c:v>
                </c:pt>
                <c:pt idx="8">
                  <c:v>2012</c:v>
                </c:pt>
                <c:pt idx="9">
                  <c:v>2013</c:v>
                </c:pt>
                <c:pt idx="10">
                  <c:v>2014</c:v>
                </c:pt>
                <c:pt idx="11">
                  <c:v>2015</c:v>
                </c:pt>
              </c:numCache>
            </c:numRef>
          </c:cat>
          <c:val>
            <c:numRef>
              <c:f>'IBB_D_S data'!$D$6:$O$6</c:f>
              <c:numCache>
                <c:formatCode>0</c:formatCode>
                <c:ptCount val="12"/>
                <c:pt idx="0" formatCode="General">
                  <c:v>0</c:v>
                </c:pt>
                <c:pt idx="1">
                  <c:v>3882</c:v>
                </c:pt>
                <c:pt idx="2">
                  <c:v>2492</c:v>
                </c:pt>
                <c:pt idx="3">
                  <c:v>2546.5</c:v>
                </c:pt>
                <c:pt idx="4">
                  <c:v>5630.9554564369801</c:v>
                </c:pt>
                <c:pt idx="5">
                  <c:v>1149</c:v>
                </c:pt>
                <c:pt idx="6">
                  <c:v>2279</c:v>
                </c:pt>
                <c:pt idx="7">
                  <c:v>1516.9580803420131</c:v>
                </c:pt>
                <c:pt idx="8">
                  <c:v>1376</c:v>
                </c:pt>
                <c:pt idx="9">
                  <c:v>1713</c:v>
                </c:pt>
                <c:pt idx="10" formatCode="General">
                  <c:v>2654</c:v>
                </c:pt>
                <c:pt idx="11" formatCode="General">
                  <c:v>1637</c:v>
                </c:pt>
              </c:numCache>
            </c:numRef>
          </c:val>
        </c:ser>
        <c:ser>
          <c:idx val="2"/>
          <c:order val="1"/>
          <c:tx>
            <c:strRef>
              <c:f>'IBB_D_S data'!$C$7</c:f>
              <c:strCache>
                <c:ptCount val="1"/>
                <c:pt idx="0">
                  <c:v>IBS</c:v>
                </c:pt>
              </c:strCache>
            </c:strRef>
          </c:tx>
          <c:spPr>
            <a:solidFill>
              <a:srgbClr val="00B050"/>
            </a:solidFill>
            <a:ln>
              <a:solidFill>
                <a:sysClr val="windowText" lastClr="000000"/>
              </a:solidFill>
            </a:ln>
          </c:spPr>
          <c:invertIfNegative val="0"/>
          <c:cat>
            <c:numRef>
              <c:f>'IBB_D_S data'!$D$4:$P$4</c:f>
              <c:numCache>
                <c:formatCode>General</c:formatCode>
                <c:ptCount val="13"/>
                <c:pt idx="1">
                  <c:v>2005</c:v>
                </c:pt>
                <c:pt idx="2">
                  <c:v>2006</c:v>
                </c:pt>
                <c:pt idx="3">
                  <c:v>2007</c:v>
                </c:pt>
                <c:pt idx="4">
                  <c:v>2008</c:v>
                </c:pt>
                <c:pt idx="5">
                  <c:v>2009</c:v>
                </c:pt>
                <c:pt idx="6">
                  <c:v>2010</c:v>
                </c:pt>
                <c:pt idx="7">
                  <c:v>2011</c:v>
                </c:pt>
                <c:pt idx="8">
                  <c:v>2012</c:v>
                </c:pt>
                <c:pt idx="9">
                  <c:v>2013</c:v>
                </c:pt>
                <c:pt idx="10">
                  <c:v>2014</c:v>
                </c:pt>
                <c:pt idx="11">
                  <c:v>2015</c:v>
                </c:pt>
              </c:numCache>
            </c:numRef>
          </c:cat>
          <c:val>
            <c:numRef>
              <c:f>'IBB_D_S data'!$D$7:$P$7</c:f>
              <c:numCache>
                <c:formatCode>0</c:formatCode>
                <c:ptCount val="13"/>
                <c:pt idx="0" formatCode="General">
                  <c:v>0</c:v>
                </c:pt>
                <c:pt idx="1">
                  <c:v>282</c:v>
                </c:pt>
                <c:pt idx="2">
                  <c:v>738</c:v>
                </c:pt>
                <c:pt idx="3">
                  <c:v>2253</c:v>
                </c:pt>
                <c:pt idx="4">
                  <c:v>942</c:v>
                </c:pt>
                <c:pt idx="5">
                  <c:v>137</c:v>
                </c:pt>
                <c:pt idx="6">
                  <c:v>839</c:v>
                </c:pt>
                <c:pt idx="7">
                  <c:v>480</c:v>
                </c:pt>
                <c:pt idx="8">
                  <c:v>650</c:v>
                </c:pt>
                <c:pt idx="9">
                  <c:v>4686</c:v>
                </c:pt>
                <c:pt idx="10" formatCode="General">
                  <c:v>4311</c:v>
                </c:pt>
                <c:pt idx="11" formatCode="General">
                  <c:v>5188</c:v>
                </c:pt>
                <c:pt idx="12" formatCode="General">
                  <c:v>0</c:v>
                </c:pt>
              </c:numCache>
            </c:numRef>
          </c:val>
        </c:ser>
        <c:dLbls>
          <c:showLegendKey val="0"/>
          <c:showVal val="0"/>
          <c:showCatName val="0"/>
          <c:showSerName val="0"/>
          <c:showPercent val="0"/>
          <c:showBubbleSize val="0"/>
        </c:dLbls>
        <c:gapWidth val="150"/>
        <c:axId val="162283520"/>
        <c:axId val="162285440"/>
      </c:barChart>
      <c:catAx>
        <c:axId val="162283520"/>
        <c:scaling>
          <c:orientation val="minMax"/>
        </c:scaling>
        <c:delete val="0"/>
        <c:axPos val="b"/>
        <c:title>
          <c:tx>
            <c:rich>
              <a:bodyPr/>
              <a:lstStyle/>
              <a:p>
                <a:pPr>
                  <a:defRPr sz="1400"/>
                </a:pPr>
                <a:r>
                  <a:rPr lang="en-US" sz="1400"/>
                  <a:t>YEAR</a:t>
                </a:r>
              </a:p>
            </c:rich>
          </c:tx>
          <c:layout/>
          <c:overlay val="0"/>
        </c:title>
        <c:numFmt formatCode="General" sourceLinked="1"/>
        <c:majorTickMark val="out"/>
        <c:minorTickMark val="none"/>
        <c:tickLblPos val="nextTo"/>
        <c:spPr>
          <a:ln w="28575">
            <a:solidFill>
              <a:sysClr val="windowText" lastClr="000000"/>
            </a:solidFill>
          </a:ln>
        </c:spPr>
        <c:txPr>
          <a:bodyPr/>
          <a:lstStyle/>
          <a:p>
            <a:pPr>
              <a:defRPr sz="1400" b="1"/>
            </a:pPr>
            <a:endParaRPr lang="en-US"/>
          </a:p>
        </c:txPr>
        <c:crossAx val="162285440"/>
        <c:crosses val="autoZero"/>
        <c:auto val="1"/>
        <c:lblAlgn val="ctr"/>
        <c:lblOffset val="100"/>
        <c:noMultiLvlLbl val="0"/>
      </c:catAx>
      <c:valAx>
        <c:axId val="162285440"/>
        <c:scaling>
          <c:orientation val="minMax"/>
          <c:max val="6000"/>
        </c:scaling>
        <c:delete val="0"/>
        <c:axPos val="l"/>
        <c:title>
          <c:tx>
            <c:rich>
              <a:bodyPr rot="-5400000" vert="horz"/>
              <a:lstStyle/>
              <a:p>
                <a:pPr>
                  <a:defRPr sz="1400"/>
                </a:pPr>
                <a:r>
                  <a:rPr lang="en-US" sz="1400"/>
                  <a:t>Hectares</a:t>
                </a:r>
              </a:p>
            </c:rich>
          </c:tx>
          <c:layout/>
          <c:overlay val="0"/>
        </c:title>
        <c:numFmt formatCode="General" sourceLinked="1"/>
        <c:majorTickMark val="out"/>
        <c:minorTickMark val="none"/>
        <c:tickLblPos val="nextTo"/>
        <c:spPr>
          <a:ln w="28575">
            <a:solidFill>
              <a:sysClr val="windowText" lastClr="000000"/>
            </a:solidFill>
          </a:ln>
        </c:spPr>
        <c:txPr>
          <a:bodyPr/>
          <a:lstStyle/>
          <a:p>
            <a:pPr>
              <a:defRPr sz="1400" b="1"/>
            </a:pPr>
            <a:endParaRPr lang="en-US"/>
          </a:p>
        </c:txPr>
        <c:crossAx val="162283520"/>
        <c:crosses val="autoZero"/>
        <c:crossBetween val="midCat"/>
      </c:valAx>
    </c:plotArea>
    <c:legend>
      <c:legendPos val="r"/>
      <c:layout>
        <c:manualLayout>
          <c:xMode val="edge"/>
          <c:yMode val="edge"/>
          <c:x val="0.21272990289159771"/>
          <c:y val="0.1989007304922944"/>
          <c:w val="0.11453820441839244"/>
          <c:h val="0.18038806018212011"/>
        </c:manualLayout>
      </c:layout>
      <c:overlay val="1"/>
      <c:txPr>
        <a:bodyPr/>
        <a:lstStyle/>
        <a:p>
          <a:pPr>
            <a:defRPr sz="1800" b="1"/>
          </a:pPr>
          <a:endParaRPr lang="en-US"/>
        </a:p>
      </c:txPr>
    </c:legend>
    <c:plotVisOnly val="1"/>
    <c:dispBlanksAs val="gap"/>
    <c:showDLblsOverMax val="0"/>
  </c:chart>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sz="1400"/>
              <a:t>Ha of blowdown and spruce beetle, aerial overview</a:t>
            </a:r>
            <a:r>
              <a:rPr lang="en-CA" sz="1400" baseline="0"/>
              <a:t> survey, DRM, 2000-2015</a:t>
            </a:r>
            <a:r>
              <a:rPr lang="en-CA" sz="1400"/>
              <a:t> </a:t>
            </a:r>
          </a:p>
        </c:rich>
      </c:tx>
      <c:layout/>
      <c:overlay val="0"/>
    </c:title>
    <c:autoTitleDeleted val="0"/>
    <c:plotArea>
      <c:layout>
        <c:manualLayout>
          <c:layoutTarget val="inner"/>
          <c:xMode val="edge"/>
          <c:yMode val="edge"/>
          <c:x val="0.12030621172353458"/>
          <c:y val="0.13752554007672119"/>
          <c:w val="0.86889131914066298"/>
          <c:h val="0.74820109024833437"/>
        </c:manualLayout>
      </c:layout>
      <c:barChart>
        <c:barDir val="col"/>
        <c:grouping val="clustered"/>
        <c:varyColors val="0"/>
        <c:ser>
          <c:idx val="2"/>
          <c:order val="1"/>
          <c:tx>
            <c:strRef>
              <c:f>[IBS_NW_DRM.xlsx]Sheet1!$E$4</c:f>
              <c:strCache>
                <c:ptCount val="1"/>
                <c:pt idx="0">
                  <c:v>IBS</c:v>
                </c:pt>
              </c:strCache>
            </c:strRef>
          </c:tx>
          <c:spPr>
            <a:solidFill>
              <a:srgbClr val="FF0000"/>
            </a:solidFill>
            <a:ln w="38100">
              <a:solidFill>
                <a:srgbClr val="FF0000"/>
              </a:solidFill>
            </a:ln>
          </c:spPr>
          <c:invertIfNegative val="0"/>
          <c:cat>
            <c:numRef>
              <c:f>[IBS_NW_DRM.xlsx]Sheet1!$C$5:$C$20</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[IBS_NW_DRM.xlsx]Sheet1!$E$5:$E$20</c:f>
              <c:numCache>
                <c:formatCode>General</c:formatCode>
                <c:ptCount val="16"/>
                <c:pt idx="0">
                  <c:v>84</c:v>
                </c:pt>
                <c:pt idx="1">
                  <c:v>0</c:v>
                </c:pt>
                <c:pt idx="2">
                  <c:v>50</c:v>
                </c:pt>
                <c:pt idx="3">
                  <c:v>91</c:v>
                </c:pt>
                <c:pt idx="4">
                  <c:v>369</c:v>
                </c:pt>
                <c:pt idx="5">
                  <c:v>0</c:v>
                </c:pt>
                <c:pt idx="6">
                  <c:v>196</c:v>
                </c:pt>
                <c:pt idx="7">
                  <c:v>1094</c:v>
                </c:pt>
                <c:pt idx="8">
                  <c:v>791</c:v>
                </c:pt>
                <c:pt idx="9">
                  <c:v>137</c:v>
                </c:pt>
                <c:pt idx="10">
                  <c:v>518</c:v>
                </c:pt>
                <c:pt idx="11">
                  <c:v>479</c:v>
                </c:pt>
                <c:pt idx="12">
                  <c:v>550</c:v>
                </c:pt>
                <c:pt idx="13">
                  <c:v>2130</c:v>
                </c:pt>
                <c:pt idx="14">
                  <c:v>4159</c:v>
                </c:pt>
                <c:pt idx="15">
                  <c:v>3931</c:v>
                </c:pt>
              </c:numCache>
            </c:numRef>
          </c:val>
        </c:ser>
        <c:dLbls>
          <c:showLegendKey val="0"/>
          <c:showVal val="0"/>
          <c:showCatName val="0"/>
          <c:showSerName val="0"/>
          <c:showPercent val="0"/>
          <c:showBubbleSize val="0"/>
        </c:dLbls>
        <c:gapWidth val="150"/>
        <c:axId val="165488128"/>
        <c:axId val="165490048"/>
      </c:barChart>
      <c:lineChart>
        <c:grouping val="standard"/>
        <c:varyColors val="0"/>
        <c:ser>
          <c:idx val="1"/>
          <c:order val="0"/>
          <c:tx>
            <c:strRef>
              <c:f>[IBS_NW_DRM.xlsx]Sheet1!$D$4</c:f>
              <c:strCache>
                <c:ptCount val="1"/>
                <c:pt idx="0">
                  <c:v>Blowdown</c:v>
                </c:pt>
              </c:strCache>
            </c:strRef>
          </c:tx>
          <c:spPr>
            <a:ln w="38100">
              <a:solidFill>
                <a:sysClr val="windowText" lastClr="000000"/>
              </a:solidFill>
            </a:ln>
          </c:spPr>
          <c:marker>
            <c:symbol val="none"/>
          </c:marker>
          <c:cat>
            <c:numRef>
              <c:f>[IBS_NW_DRM.xlsx]Sheet1!$C$5:$C$20</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[IBS_NW_DRM.xlsx]Sheet1!$D$5:$D$20</c:f>
              <c:numCache>
                <c:formatCode>General</c:formatCode>
                <c:ptCount val="16"/>
                <c:pt idx="0">
                  <c:v>28</c:v>
                </c:pt>
                <c:pt idx="1">
                  <c:v>0</c:v>
                </c:pt>
                <c:pt idx="2">
                  <c:v>0</c:v>
                </c:pt>
                <c:pt idx="3">
                  <c:v>53</c:v>
                </c:pt>
                <c:pt idx="4">
                  <c:v>43</c:v>
                </c:pt>
                <c:pt idx="5">
                  <c:v>105</c:v>
                </c:pt>
                <c:pt idx="6">
                  <c:v>54</c:v>
                </c:pt>
                <c:pt idx="7">
                  <c:v>304</c:v>
                </c:pt>
                <c:pt idx="8">
                  <c:v>115</c:v>
                </c:pt>
                <c:pt idx="9">
                  <c:v>66</c:v>
                </c:pt>
                <c:pt idx="10">
                  <c:v>681</c:v>
                </c:pt>
                <c:pt idx="11">
                  <c:v>145</c:v>
                </c:pt>
                <c:pt idx="12">
                  <c:v>393</c:v>
                </c:pt>
                <c:pt idx="13">
                  <c:v>150</c:v>
                </c:pt>
                <c:pt idx="14">
                  <c:v>218</c:v>
                </c:pt>
                <c:pt idx="15">
                  <c:v>415</c:v>
                </c:pt>
              </c:numCache>
            </c:numRef>
          </c:val>
          <c:smooth val="0"/>
        </c:ser>
        <c:dLbls>
          <c:showLegendKey val="0"/>
          <c:showVal val="0"/>
          <c:showCatName val="0"/>
          <c:showSerName val="0"/>
          <c:showPercent val="0"/>
          <c:showBubbleSize val="0"/>
        </c:dLbls>
        <c:marker val="1"/>
        <c:smooth val="0"/>
        <c:axId val="165488128"/>
        <c:axId val="165490048"/>
      </c:lineChart>
      <c:catAx>
        <c:axId val="165488128"/>
        <c:scaling>
          <c:orientation val="minMax"/>
        </c:scaling>
        <c:delete val="0"/>
        <c:axPos val="b"/>
        <c:title>
          <c:tx>
            <c:rich>
              <a:bodyPr/>
              <a:lstStyle/>
              <a:p>
                <a:pPr>
                  <a:defRPr sz="1400"/>
                </a:pPr>
                <a:r>
                  <a:rPr lang="en-US" sz="1400"/>
                  <a:t>YEAR</a:t>
                </a:r>
              </a:p>
            </c:rich>
          </c:tx>
          <c:layout/>
          <c:overlay val="0"/>
        </c:title>
        <c:numFmt formatCode="General" sourceLinked="1"/>
        <c:majorTickMark val="out"/>
        <c:minorTickMark val="none"/>
        <c:tickLblPos val="nextTo"/>
        <c:spPr>
          <a:ln>
            <a:solidFill>
              <a:sysClr val="windowText" lastClr="000000"/>
            </a:solidFill>
          </a:ln>
        </c:spPr>
        <c:txPr>
          <a:bodyPr/>
          <a:lstStyle/>
          <a:p>
            <a:pPr>
              <a:defRPr sz="1400" b="1"/>
            </a:pPr>
            <a:endParaRPr lang="en-US"/>
          </a:p>
        </c:txPr>
        <c:crossAx val="165490048"/>
        <c:crosses val="autoZero"/>
        <c:auto val="1"/>
        <c:lblAlgn val="ctr"/>
        <c:lblOffset val="100"/>
        <c:noMultiLvlLbl val="0"/>
      </c:catAx>
      <c:valAx>
        <c:axId val="165490048"/>
        <c:scaling>
          <c:orientation val="minMax"/>
        </c:scaling>
        <c:delete val="0"/>
        <c:axPos val="l"/>
        <c:majorGridlines/>
        <c:title>
          <c:tx>
            <c:rich>
              <a:bodyPr rot="-5400000" vert="horz"/>
              <a:lstStyle/>
              <a:p>
                <a:pPr>
                  <a:defRPr sz="1400"/>
                </a:pPr>
                <a:r>
                  <a:rPr lang="en-US" sz="1400"/>
                  <a:t>Hectares</a:t>
                </a:r>
              </a:p>
            </c:rich>
          </c:tx>
          <c:layout/>
          <c:overlay val="0"/>
        </c:title>
        <c:numFmt formatCode="General" sourceLinked="1"/>
        <c:majorTickMark val="out"/>
        <c:minorTickMark val="none"/>
        <c:tickLblPos val="nextTo"/>
        <c:spPr>
          <a:ln>
            <a:solidFill>
              <a:sysClr val="windowText" lastClr="000000"/>
            </a:solidFill>
          </a:ln>
        </c:spPr>
        <c:txPr>
          <a:bodyPr/>
          <a:lstStyle/>
          <a:p>
            <a:pPr>
              <a:defRPr sz="1400" b="1"/>
            </a:pPr>
            <a:endParaRPr lang="en-US"/>
          </a:p>
        </c:txPr>
        <c:crossAx val="165488128"/>
        <c:crosses val="autoZero"/>
        <c:crossBetween val="between"/>
      </c:valAx>
    </c:plotArea>
    <c:legend>
      <c:legendPos val="r"/>
      <c:layout>
        <c:manualLayout>
          <c:xMode val="edge"/>
          <c:yMode val="edge"/>
          <c:x val="0.17680555555555555"/>
          <c:y val="0.13387540099154269"/>
          <c:w val="0.15203158370581532"/>
          <c:h val="0.17669364246135899"/>
        </c:manualLayout>
      </c:layout>
      <c:overlay val="1"/>
      <c:spPr>
        <a:solidFill>
          <a:sysClr val="window" lastClr="FFFFFF"/>
        </a:solidFill>
        <a:ln>
          <a:solidFill>
            <a:schemeClr val="tx1"/>
          </a:solidFill>
        </a:ln>
      </c:spPr>
      <c:txPr>
        <a:bodyPr/>
        <a:lstStyle/>
        <a:p>
          <a:pPr>
            <a:defRPr sz="1400" b="1"/>
          </a:pPr>
          <a:endParaRPr lang="en-US"/>
        </a:p>
      </c:txPr>
    </c:legend>
    <c:plotVisOnly val="1"/>
    <c:dispBlanksAs val="gap"/>
    <c:showDLblsOverMax val="0"/>
  </c:chart>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0.48102</cdr:x>
      <cdr:y>0.19147</cdr:y>
    </cdr:from>
    <cdr:to>
      <cdr:x>0.84144</cdr:x>
      <cdr:y>0.56616</cdr:y>
    </cdr:to>
    <cdr:sp macro="" textlink="">
      <cdr:nvSpPr>
        <cdr:cNvPr id="2" name="TextBox 1"/>
        <cdr:cNvSpPr txBox="1"/>
      </cdr:nvSpPr>
      <cdr:spPr>
        <a:xfrm xmlns:a="http://schemas.openxmlformats.org/drawingml/2006/main">
          <a:off x="4162850" y="1201092"/>
          <a:ext cx="3119126" cy="235039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1800"/>
            <a:t>?s:</a:t>
          </a:r>
        </a:p>
        <a:p xmlns:a="http://schemas.openxmlformats.org/drawingml/2006/main">
          <a:r>
            <a:rPr lang="en-CA" sz="1800"/>
            <a:t>- blowdown</a:t>
          </a:r>
          <a:r>
            <a:rPr lang="en-CA" sz="1800" baseline="0"/>
            <a:t> 2012</a:t>
          </a:r>
        </a:p>
        <a:p xmlns:a="http://schemas.openxmlformats.org/drawingml/2006/main">
          <a:r>
            <a:rPr lang="en-CA" sz="1800" baseline="0"/>
            <a:t>- floods 2013</a:t>
          </a:r>
        </a:p>
        <a:p xmlns:a="http://schemas.openxmlformats.org/drawingml/2006/main">
          <a:r>
            <a:rPr lang="en-CA" sz="1800" baseline="0"/>
            <a:t>- drought</a:t>
          </a:r>
        </a:p>
        <a:p xmlns:a="http://schemas.openxmlformats.org/drawingml/2006/main">
          <a:r>
            <a:rPr lang="en-CA" sz="1800" baseline="0"/>
            <a:t>- climate change</a:t>
          </a:r>
        </a:p>
        <a:p xmlns:a="http://schemas.openxmlformats.org/drawingml/2006/main">
          <a:r>
            <a:rPr lang="en-CA" sz="1800" baseline="0"/>
            <a:t>- fires</a:t>
          </a:r>
          <a:r>
            <a:rPr lang="en-CA" sz="1800"/>
            <a:t>  </a:t>
          </a:r>
        </a:p>
      </cdr:txBody>
    </cdr:sp>
  </cdr:relSizeAnchor>
</c:userShapes>
</file>

<file path=ppt/drawings/drawing2.xml><?xml version="1.0" encoding="utf-8"?>
<c:userShapes xmlns:c="http://schemas.openxmlformats.org/drawingml/2006/chart">
  <cdr:relSizeAnchor xmlns:cdr="http://schemas.openxmlformats.org/drawingml/2006/chartDrawing">
    <cdr:from>
      <cdr:x>0.80963</cdr:x>
      <cdr:y>0.08669</cdr:y>
    </cdr:from>
    <cdr:to>
      <cdr:x>0.90628</cdr:x>
      <cdr:y>0.57965</cdr:y>
    </cdr:to>
    <cdr:sp macro="" textlink="">
      <cdr:nvSpPr>
        <cdr:cNvPr id="2" name="Left Arrow 1"/>
        <cdr:cNvSpPr/>
      </cdr:nvSpPr>
      <cdr:spPr>
        <a:xfrm xmlns:a="http://schemas.openxmlformats.org/drawingml/2006/main" rot="2866428">
          <a:off x="6106828" y="1383413"/>
          <a:ext cx="2667000" cy="838200"/>
        </a:xfrm>
        <a:prstGeom xmlns:a="http://schemas.openxmlformats.org/drawingml/2006/main" prst="leftArrow">
          <a:avLst/>
        </a:prstGeom>
        <a:solidFill xmlns:a="http://schemas.openxmlformats.org/drawingml/2006/main">
          <a:srgbClr val="008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CA"/>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xmlns:a="http://schemas.openxmlformats.org/drawingml/2006/main">
          <a:pPr algn="ctr"/>
          <a:r>
            <a:rPr lang="en-CA" dirty="0" smtClean="0"/>
            <a:t>02 July</a:t>
          </a:r>
          <a:endParaRPr lang="en-CA" dirty="0"/>
        </a:p>
      </cdr:txBody>
    </cdr:sp>
  </cdr:relSizeAnchor>
</c:userShapes>
</file>

<file path=ppt/drawings/drawing3.xml><?xml version="1.0" encoding="utf-8"?>
<c:userShapes xmlns:c="http://schemas.openxmlformats.org/drawingml/2006/chart">
  <cdr:relSizeAnchor xmlns:cdr="http://schemas.openxmlformats.org/drawingml/2006/chartDrawing">
    <cdr:from>
      <cdr:x>0.48102</cdr:x>
      <cdr:y>0.19147</cdr:y>
    </cdr:from>
    <cdr:to>
      <cdr:x>0.84144</cdr:x>
      <cdr:y>0.56616</cdr:y>
    </cdr:to>
    <cdr:sp macro="" textlink="">
      <cdr:nvSpPr>
        <cdr:cNvPr id="2" name="TextBox 1"/>
        <cdr:cNvSpPr txBox="1"/>
      </cdr:nvSpPr>
      <cdr:spPr>
        <a:xfrm xmlns:a="http://schemas.openxmlformats.org/drawingml/2006/main">
          <a:off x="4162850" y="1201092"/>
          <a:ext cx="3119126" cy="235039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1800"/>
            <a:t>?s:</a:t>
          </a:r>
        </a:p>
        <a:p xmlns:a="http://schemas.openxmlformats.org/drawingml/2006/main">
          <a:r>
            <a:rPr lang="en-CA" sz="1800"/>
            <a:t>- blowdown</a:t>
          </a:r>
          <a:r>
            <a:rPr lang="en-CA" sz="1800" baseline="0"/>
            <a:t> 2012</a:t>
          </a:r>
        </a:p>
        <a:p xmlns:a="http://schemas.openxmlformats.org/drawingml/2006/main">
          <a:r>
            <a:rPr lang="en-CA" sz="1800" baseline="0"/>
            <a:t>- floods 2013</a:t>
          </a:r>
        </a:p>
        <a:p xmlns:a="http://schemas.openxmlformats.org/drawingml/2006/main">
          <a:r>
            <a:rPr lang="en-CA" sz="1800" baseline="0"/>
            <a:t>- drought</a:t>
          </a:r>
        </a:p>
        <a:p xmlns:a="http://schemas.openxmlformats.org/drawingml/2006/main">
          <a:r>
            <a:rPr lang="en-CA" sz="1800" baseline="0"/>
            <a:t>- climate change</a:t>
          </a:r>
        </a:p>
        <a:p xmlns:a="http://schemas.openxmlformats.org/drawingml/2006/main">
          <a:r>
            <a:rPr lang="en-CA" sz="1800" baseline="0"/>
            <a:t>- fires</a:t>
          </a:r>
          <a:r>
            <a:rPr lang="en-CA" sz="1800"/>
            <a:t>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CA" smtClean="0"/>
              <a:t>Bark beetle management review Kootenay Boundary Region</a:t>
            </a:r>
            <a:endParaRPr lang="en-CA"/>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4E932C2-689A-466C-9866-7ADB66B077E1}" type="datetimeFigureOut">
              <a:rPr lang="en-CA" smtClean="0"/>
              <a:t>2016-02-02</a:t>
            </a:fld>
            <a:endParaRPr lang="en-CA"/>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0CAC848-2925-421C-9BA8-00099903957F}" type="slidenum">
              <a:rPr lang="en-CA" smtClean="0"/>
              <a:t>‹#›</a:t>
            </a:fld>
            <a:endParaRPr lang="en-CA"/>
          </a:p>
        </p:txBody>
      </p:sp>
    </p:spTree>
    <p:extLst>
      <p:ext uri="{BB962C8B-B14F-4D97-AF65-F5344CB8AC3E}">
        <p14:creationId xmlns:p14="http://schemas.microsoft.com/office/powerpoint/2010/main" val="2920416631"/>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pPr>
              <a:defRPr/>
            </a:pPr>
            <a:r>
              <a:rPr lang="en-CA" smtClean="0"/>
              <a:t>Bark beetle management review Kootenay Boundary Region</a:t>
            </a:r>
            <a:endParaRPr lang="en-CA"/>
          </a:p>
        </p:txBody>
      </p:sp>
      <p:sp>
        <p:nvSpPr>
          <p:cNvPr id="6147"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CA"/>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6150"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pPr>
              <a:defRPr/>
            </a:pPr>
            <a:endParaRPr lang="en-CA"/>
          </a:p>
        </p:txBody>
      </p:sp>
      <p:sp>
        <p:nvSpPr>
          <p:cNvPr id="6151"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pPr>
              <a:defRPr/>
            </a:pPr>
            <a:fld id="{3DA90AE7-E144-47FC-94A6-22928C4101AA}" type="slidenum">
              <a:rPr lang="en-CA"/>
              <a:pPr>
                <a:defRPr/>
              </a:pPr>
              <a:t>‹#›</a:t>
            </a:fld>
            <a:endParaRPr lang="en-CA"/>
          </a:p>
        </p:txBody>
      </p:sp>
    </p:spTree>
    <p:extLst>
      <p:ext uri="{BB962C8B-B14F-4D97-AF65-F5344CB8AC3E}">
        <p14:creationId xmlns:p14="http://schemas.microsoft.com/office/powerpoint/2010/main" val="2130496370"/>
      </p:ext>
    </p:extLst>
  </p:cSld>
  <p:clrMap bg1="lt1" tx1="dk1" bg2="lt2" tx2="dk2" accent1="accent1" accent2="accent2" accent3="accent3" accent4="accent4" accent5="accent5" accent6="accent6" hlink="hlink" folHlink="folHlink"/>
  <p:hf ftr="0"/>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a:t>
            </a:fld>
            <a:endParaRPr lang="en-CA" dirty="0"/>
          </a:p>
        </p:txBody>
      </p:sp>
      <p:sp>
        <p:nvSpPr>
          <p:cNvPr id="5" name="Header Placeholder 4"/>
          <p:cNvSpPr>
            <a:spLocks noGrp="1"/>
          </p:cNvSpPr>
          <p:nvPr>
            <p:ph type="hdr" sz="quarter" idx="11"/>
          </p:nvPr>
        </p:nvSpPr>
        <p:spPr/>
        <p:txBody>
          <a:bodyPr/>
          <a:lstStyle/>
          <a:p>
            <a:pPr>
              <a:defRPr/>
            </a:pPr>
            <a:r>
              <a:rPr lang="en-CA" dirty="0" smtClean="0"/>
              <a:t>Bark beetle management review Kootenay Boundary Region</a:t>
            </a:r>
            <a:endParaRPr lang="en-CA" dirty="0"/>
          </a:p>
        </p:txBody>
      </p:sp>
      <p:sp>
        <p:nvSpPr>
          <p:cNvPr id="6" name="Date Placeholder 5"/>
          <p:cNvSpPr>
            <a:spLocks noGrp="1"/>
          </p:cNvSpPr>
          <p:nvPr>
            <p:ph type="dt" idx="12"/>
          </p:nvPr>
        </p:nvSpPr>
        <p:spPr/>
        <p:txBody>
          <a:bodyPr/>
          <a:lstStyle/>
          <a:p>
            <a:pPr>
              <a:defRPr/>
            </a:pPr>
            <a:endParaRPr lang="en-CA" dirty="0"/>
          </a:p>
        </p:txBody>
      </p:sp>
    </p:spTree>
    <p:extLst>
      <p:ext uri="{BB962C8B-B14F-4D97-AF65-F5344CB8AC3E}">
        <p14:creationId xmlns:p14="http://schemas.microsoft.com/office/powerpoint/2010/main" val="2815226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a:t>
            </a:fld>
            <a:endParaRPr lang="en-CA" dirty="0"/>
          </a:p>
        </p:txBody>
      </p:sp>
      <p:sp>
        <p:nvSpPr>
          <p:cNvPr id="5" name="Header Placeholder 4"/>
          <p:cNvSpPr>
            <a:spLocks noGrp="1"/>
          </p:cNvSpPr>
          <p:nvPr>
            <p:ph type="hdr" sz="quarter" idx="11"/>
          </p:nvPr>
        </p:nvSpPr>
        <p:spPr/>
        <p:txBody>
          <a:bodyPr/>
          <a:lstStyle/>
          <a:p>
            <a:pPr>
              <a:defRPr/>
            </a:pPr>
            <a:r>
              <a:rPr lang="en-CA" dirty="0" smtClean="0"/>
              <a:t>Bark beetle management review Kootenay Boundary Region</a:t>
            </a:r>
            <a:endParaRPr lang="en-CA" dirty="0"/>
          </a:p>
        </p:txBody>
      </p:sp>
      <p:sp>
        <p:nvSpPr>
          <p:cNvPr id="6" name="Date Placeholder 5"/>
          <p:cNvSpPr>
            <a:spLocks noGrp="1"/>
          </p:cNvSpPr>
          <p:nvPr>
            <p:ph type="dt" idx="12"/>
          </p:nvPr>
        </p:nvSpPr>
        <p:spPr/>
        <p:txBody>
          <a:bodyPr/>
          <a:lstStyle/>
          <a:p>
            <a:pPr>
              <a:defRPr/>
            </a:pPr>
            <a:endParaRPr lang="en-CA" dirty="0"/>
          </a:p>
        </p:txBody>
      </p:sp>
    </p:spTree>
    <p:extLst>
      <p:ext uri="{BB962C8B-B14F-4D97-AF65-F5344CB8AC3E}">
        <p14:creationId xmlns:p14="http://schemas.microsoft.com/office/powerpoint/2010/main" val="677266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Lightly covered: specific life cycles, incidentally as needed</a:t>
            </a:r>
          </a:p>
          <a:p>
            <a:r>
              <a:rPr lang="en-CA" dirty="0"/>
              <a:t>Not covered:  surveys, specific susceptibility ratings</a:t>
            </a:r>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a:t>
            </a:fld>
            <a:endParaRPr lang="en-CA" dirty="0"/>
          </a:p>
        </p:txBody>
      </p:sp>
      <p:sp>
        <p:nvSpPr>
          <p:cNvPr id="5" name="Header Placeholder 4"/>
          <p:cNvSpPr>
            <a:spLocks noGrp="1"/>
          </p:cNvSpPr>
          <p:nvPr>
            <p:ph type="hdr" sz="quarter" idx="11"/>
          </p:nvPr>
        </p:nvSpPr>
        <p:spPr/>
        <p:txBody>
          <a:bodyPr/>
          <a:lstStyle/>
          <a:p>
            <a:pPr>
              <a:defRPr/>
            </a:pPr>
            <a:r>
              <a:rPr lang="en-CA" dirty="0" smtClean="0"/>
              <a:t>Bark beetle management review Kootenay Boundary Region</a:t>
            </a:r>
            <a:endParaRPr lang="en-CA" dirty="0"/>
          </a:p>
        </p:txBody>
      </p:sp>
      <p:sp>
        <p:nvSpPr>
          <p:cNvPr id="6" name="Date Placeholder 5"/>
          <p:cNvSpPr>
            <a:spLocks noGrp="1"/>
          </p:cNvSpPr>
          <p:nvPr>
            <p:ph type="dt" idx="12"/>
          </p:nvPr>
        </p:nvSpPr>
        <p:spPr/>
        <p:txBody>
          <a:bodyPr/>
          <a:lstStyle/>
          <a:p>
            <a:pPr>
              <a:defRPr/>
            </a:pPr>
            <a:endParaRPr lang="en-CA" dirty="0"/>
          </a:p>
        </p:txBody>
      </p:sp>
    </p:spTree>
    <p:extLst>
      <p:ext uri="{BB962C8B-B14F-4D97-AF65-F5344CB8AC3E}">
        <p14:creationId xmlns:p14="http://schemas.microsoft.com/office/powerpoint/2010/main" val="2489086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a:t>
            </a:fld>
            <a:endParaRPr lang="en-CA" dirty="0"/>
          </a:p>
        </p:txBody>
      </p:sp>
      <p:sp>
        <p:nvSpPr>
          <p:cNvPr id="5" name="Header Placeholder 4"/>
          <p:cNvSpPr>
            <a:spLocks noGrp="1"/>
          </p:cNvSpPr>
          <p:nvPr>
            <p:ph type="hdr" sz="quarter" idx="11"/>
          </p:nvPr>
        </p:nvSpPr>
        <p:spPr/>
        <p:txBody>
          <a:bodyPr/>
          <a:lstStyle/>
          <a:p>
            <a:pPr>
              <a:defRPr/>
            </a:pPr>
            <a:r>
              <a:rPr lang="en-CA" dirty="0" smtClean="0"/>
              <a:t>Bark beetle management review Kootenay Boundary Region</a:t>
            </a:r>
            <a:endParaRPr lang="en-CA" dirty="0"/>
          </a:p>
        </p:txBody>
      </p:sp>
      <p:sp>
        <p:nvSpPr>
          <p:cNvPr id="6" name="Date Placeholder 5"/>
          <p:cNvSpPr>
            <a:spLocks noGrp="1"/>
          </p:cNvSpPr>
          <p:nvPr>
            <p:ph type="dt" idx="12"/>
          </p:nvPr>
        </p:nvSpPr>
        <p:spPr/>
        <p:txBody>
          <a:bodyPr/>
          <a:lstStyle/>
          <a:p>
            <a:pPr>
              <a:defRPr/>
            </a:pPr>
            <a:endParaRPr lang="en-CA" dirty="0"/>
          </a:p>
        </p:txBody>
      </p:sp>
    </p:spTree>
    <p:extLst>
      <p:ext uri="{BB962C8B-B14F-4D97-AF65-F5344CB8AC3E}">
        <p14:creationId xmlns:p14="http://schemas.microsoft.com/office/powerpoint/2010/main" val="3210768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460609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423610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767043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404855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838703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188473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708768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197129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The weather in the Kootenays Is warm.  Is not cold. Can be really wet in the summer.  Is not usually limiting to IBM.  Never count on the weather.</a:t>
            </a:r>
          </a:p>
          <a:p>
            <a:r>
              <a:rPr lang="en-US" altLang="en-US" dirty="0" smtClean="0"/>
              <a:t>The Kootenays have mixed forest types.  Less pure pine than the Central Interior.  Which can be GOOD, somewhat, if you have IBM, but IBM not stopped.</a:t>
            </a:r>
          </a:p>
          <a:p>
            <a:r>
              <a:rPr lang="en-US" altLang="en-US" dirty="0" smtClean="0"/>
              <a:t>Allows more stable mid-term wood supply  </a:t>
            </a:r>
            <a:r>
              <a:rPr lang="en-US" altLang="en-US" dirty="0" smtClean="0">
                <a:solidFill>
                  <a:srgbClr val="00FF00"/>
                </a:solidFill>
              </a:rPr>
              <a:t>BAD</a:t>
            </a:r>
            <a:r>
              <a:rPr lang="en-US" altLang="en-US" dirty="0" smtClean="0"/>
              <a:t> if you have IBD, IBS, IBW, and IBF…….for which there might be no funding</a:t>
            </a:r>
          </a:p>
          <a:p>
            <a:r>
              <a:rPr lang="en-US" altLang="en-US" dirty="0" smtClean="0"/>
              <a:t>Mountainous regions impose some restriction on beetle dispersal.  It can be tough for road building and harvesting.</a:t>
            </a:r>
          </a:p>
          <a:p>
            <a:r>
              <a:rPr lang="en-US" altLang="en-US" dirty="0" smtClean="0"/>
              <a:t>It makes fixed-wing overview flying more interesting….</a:t>
            </a:r>
          </a:p>
          <a:p>
            <a:endParaRPr lang="en-CA" dirty="0" smtClean="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830320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967900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731826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076914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a:t>
            </a:r>
            <a:r>
              <a:rPr lang="en-CA" baseline="0" dirty="0" smtClean="0"/>
              <a:t> was mostly developed for MPB, but general principles are applicable to all beetles.</a:t>
            </a:r>
          </a:p>
          <a:p>
            <a:r>
              <a:rPr lang="en-CA" dirty="0"/>
              <a:t>The province currently uses four (4) possible BMU strategies. These strategies are selected based on the level of outbreak in an area and the estimated effectiveness of selected treatments in achieving stated objectives.  The strategy chosen for a BMU should remain in place for as long as the objectives are being met or until additional resources become available to allow a more aggressive strategy to be implemented. However, situations change from year to year, and therefore strategies must be reassessed on an annual basis.  Strategy selection criteria assume that resource and land use objectives have been met and are given in terms of beetle infestation status and the feasibility of reducing damage. The most technically correct strategy may not always be selected for a given BMU because other criteria can override technical considerations. For instance, watershed or aesthetic considerations can limit the application of aggressive directed harvesting.  Socio-economic forces will also influence the selection of strategies and tactics.</a:t>
            </a:r>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07622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b="1" dirty="0"/>
              <a:t>Holding:</a:t>
            </a:r>
            <a:r>
              <a:rPr lang="en-CA" dirty="0"/>
              <a:t> The intent of this strategy is to maintain an existing outbreak at a relatively static level. It is a delaying strategy until adequate resources are available or access created that allow for a more aggressive approach, or to reduce overall loss while waiting for a killing climatic event. This is appropriate in areas with chronic beetle infestations that are too large to deal with using single tree treatments or where access is poorly developed for directed harvesting </a:t>
            </a:r>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551856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1" dirty="0"/>
              <a:t>Salvage:</a:t>
            </a:r>
            <a:r>
              <a:rPr lang="en-CA" sz="1000" dirty="0"/>
              <a:t> Applied to areas where management efforts would be ineffective in substantially reducing the beetle populations and subsequent levels of damage. Such areas have extensive outbreaks covering a large proportion of susceptible stands. The objective in this case is to salvage affected stands and minimize value loss.  Emphasis is more to retrieve values at risk and maximize Crown revenues by directing harvest towards killed stands prior to significant degrade.  This strategy may also apply to areas containing small volumes of pine or areas where the pine is marginally economic – that is, where control is not worth the effort that would be expended and the objective is to salvage whatever values are there.</a:t>
            </a:r>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514182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was previously called “Abandon”…</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514182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CA" dirty="0" smtClean="0">
                <a:latin typeface="Arial" charset="0"/>
                <a:cs typeface="Arial" charset="0"/>
              </a:rPr>
              <a:t>Industry competitiveness:  The KBC will benefit by having the major supply of unstained green pine (if beetle management is maintained).  This is important in KBC because there are several value-added mills that lose significantly if unstained wood is not readily available.  </a:t>
            </a:r>
          </a:p>
          <a:p>
            <a:pPr lvl="0"/>
            <a:r>
              <a:rPr lang="en-CA" dirty="0" smtClean="0">
                <a:latin typeface="Arial" charset="0"/>
                <a:cs typeface="Arial" charset="0"/>
              </a:rPr>
              <a:t>Community stability:  Treating IBM results in an even flow of timber over time.  This provides secure and stable employment as well as other economic factors that help maintain community stability;</a:t>
            </a:r>
          </a:p>
          <a:p>
            <a:pPr lvl="0"/>
            <a:r>
              <a:rPr lang="en-CA" dirty="0" smtClean="0">
                <a:latin typeface="Arial" charset="0"/>
                <a:cs typeface="Arial" charset="0"/>
              </a:rPr>
              <a:t>Mid-term timber supply and revenue generation:  Green timber across BC will increase in value as the shelf life of beetle impacted forests runs out in the central interior and US housing starts return to the trend line of 1.5 million starts.  Extending KBC timber flows for 8 – 20 years extends higher-value revenue generation, and reduces volume added to the current oversupply of dead pine.</a:t>
            </a:r>
          </a:p>
          <a:p>
            <a:pPr lvl="0"/>
            <a:r>
              <a:rPr lang="en-CA" dirty="0" smtClean="0">
                <a:latin typeface="Arial" charset="0"/>
                <a:cs typeface="Arial" charset="0"/>
              </a:rPr>
              <a:t>Other resource values (wildlife, water, range, recreation, etc.) are less impacted because orderly planned harvest allows accommodation of non-timber values with less conflict.</a:t>
            </a:r>
          </a:p>
          <a:p>
            <a:pPr lvl="0"/>
            <a:r>
              <a:rPr lang="en-CA" dirty="0" smtClean="0">
                <a:latin typeface="Arial" charset="0"/>
                <a:cs typeface="Arial" charset="0"/>
              </a:rPr>
              <a:t>Public safety is enhanced because fire interface issues/costs are reduced if beetle management avoids/prevents fuel accumulations.</a:t>
            </a:r>
          </a:p>
          <a:p>
            <a:endParaRPr lang="en-CA" dirty="0"/>
          </a:p>
        </p:txBody>
      </p:sp>
      <p:sp>
        <p:nvSpPr>
          <p:cNvPr id="4" name="Header Placeholder 3"/>
          <p:cNvSpPr>
            <a:spLocks noGrp="1"/>
          </p:cNvSpPr>
          <p:nvPr>
            <p:ph type="hdr" sz="quarter" idx="10"/>
          </p:nvPr>
        </p:nvSpPr>
        <p:spPr/>
        <p:txBody>
          <a:bodyPr/>
          <a:lstStyle/>
          <a:p>
            <a:pPr>
              <a:defRPr/>
            </a:pPr>
            <a:r>
              <a:rPr lang="en-CA" smtClean="0"/>
              <a:t>Bark beetle management review Kootenay Boundary Region</a:t>
            </a:r>
            <a:endParaRPr lang="en-CA" dirty="0"/>
          </a:p>
        </p:txBody>
      </p:sp>
      <p:sp>
        <p:nvSpPr>
          <p:cNvPr id="5" name="Slide Number Placeholder 4"/>
          <p:cNvSpPr>
            <a:spLocks noGrp="1"/>
          </p:cNvSpPr>
          <p:nvPr>
            <p:ph type="sldNum" sz="quarter" idx="11"/>
          </p:nvPr>
        </p:nvSpPr>
        <p:spPr/>
        <p:txBody>
          <a:bodyPr/>
          <a:lstStyle/>
          <a:p>
            <a:pPr>
              <a:defRPr/>
            </a:pPr>
            <a:fld id="{3DA90AE7-E144-47FC-94A6-22928C4101AA}" type="slidenum">
              <a:rPr lang="en-CA" smtClean="0"/>
              <a:pPr>
                <a:defRPr/>
              </a:pPr>
              <a:t>21</a:t>
            </a:fld>
            <a:endParaRPr lang="en-CA" dirty="0"/>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Landscape level – tracking major population levels and trends.  Fixed wing, late July-mid-August .</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22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Accurate stand level mapping</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23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mtClean="0"/>
              <a:t>Accurate </a:t>
            </a:r>
            <a:r>
              <a:rPr lang="en-CA" dirty="0" smtClean="0"/>
              <a:t>stand level mapping</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24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648405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Assuming there is a</a:t>
            </a:r>
            <a:r>
              <a:rPr lang="en-CA" baseline="0" dirty="0" smtClean="0"/>
              <a:t> harvest priority ranking system in place…</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670385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4194180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0989323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1929187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927942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dirty="0" smtClean="0"/>
              <a:t>Policy: Softwood lumber agreement, Tenure and CP management, FRPA and professional reliance  - effects?</a:t>
            </a:r>
          </a:p>
          <a:p>
            <a:pPr defTabSz="931774">
              <a:defRPr/>
            </a:pPr>
            <a:endParaRPr lang="en-CA" dirty="0" smtClean="0"/>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6178119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4421323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3108296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eaLnBrk="1" fontAlgn="auto" hangingPunct="1">
              <a:spcBef>
                <a:spcPts val="0"/>
              </a:spcBef>
              <a:spcAft>
                <a:spcPts val="0"/>
              </a:spcAft>
              <a:defRPr/>
            </a:pPr>
            <a:r>
              <a:rPr lang="en-CA" dirty="0" smtClean="0"/>
              <a:t>Shore-Safranyik hazard rating above 33 points, based on BC inventory data, 2013</a:t>
            </a:r>
          </a:p>
          <a:p>
            <a:endParaRPr lang="en-CA" dirty="0"/>
          </a:p>
        </p:txBody>
      </p:sp>
      <p:sp>
        <p:nvSpPr>
          <p:cNvPr id="4" name="Slide Number Placeholder 3"/>
          <p:cNvSpPr>
            <a:spLocks noGrp="1"/>
          </p:cNvSpPr>
          <p:nvPr>
            <p:ph type="sldNum" sz="quarter" idx="10"/>
          </p:nvPr>
        </p:nvSpPr>
        <p:spPr/>
        <p:txBody>
          <a:bodyPr/>
          <a:lstStyle/>
          <a:p>
            <a:fld id="{A6D5E7CF-55F4-4FA7-A2AB-7F7476168E90}" type="slidenum">
              <a:rPr lang="en-CA" smtClean="0">
                <a:solidFill>
                  <a:prstClr val="black"/>
                </a:solidFill>
              </a:rPr>
              <a:pPr/>
              <a:t>34</a:t>
            </a:fld>
            <a:endParaRPr lang="en-CA">
              <a:solidFill>
                <a:prstClr val="black"/>
              </a:solidFill>
            </a:endParaRPr>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7220818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018372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4962542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dirty="0"/>
              <a:t>Often, spots first appear in: draws and gullies, edge zones of places with wide fluctuations in the water table;  Pl among patches of aspen (root disease?); dry, south and west-facing slopes.</a:t>
            </a:r>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0483350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386279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Location factors</a:t>
            </a:r>
            <a:r>
              <a:rPr lang="en-CA" baseline="0" dirty="0" smtClean="0"/>
              <a:t> are derived from SSI (Shore and Safranyik 1992).</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3964906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The natural situation results in about 60% of trees killed within 10 or 11 years;</a:t>
            </a:r>
            <a:endParaRPr lang="en-CA" dirty="0"/>
          </a:p>
          <a:p>
            <a:pPr lvl="0"/>
            <a:r>
              <a:rPr lang="en-GB" dirty="0"/>
              <a:t>Annual treatment of 40% of all currently infested trees causes the outbreak to last nearly 20 years, with fewer trees killed overall;  and,</a:t>
            </a:r>
            <a:endParaRPr lang="en-CA" dirty="0"/>
          </a:p>
          <a:p>
            <a:pPr lvl="0"/>
            <a:r>
              <a:rPr lang="en-GB" dirty="0"/>
              <a:t>Treating 80% of all infested trees results in a very significantly reduced outbreak period and number of trees killed.</a:t>
            </a:r>
            <a:endParaRPr lang="en-CA" dirty="0"/>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1740190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Initial number of trees = 950</a:t>
            </a:r>
          </a:p>
          <a:p>
            <a:r>
              <a:rPr lang="en-CA" dirty="0" smtClean="0"/>
              <a:t>600/950 = 63 percent loss</a:t>
            </a:r>
          </a:p>
          <a:p>
            <a:r>
              <a:rPr lang="en-CA" dirty="0" smtClean="0"/>
              <a:t>500/950 = 53 percent loss</a:t>
            </a:r>
          </a:p>
          <a:p>
            <a:r>
              <a:rPr lang="en-CA" dirty="0" smtClean="0"/>
              <a:t>400/950 = 42 percent loss</a:t>
            </a:r>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62835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Beetle proofing has limited application because of conditional requirements.</a:t>
            </a:r>
          </a:p>
          <a:p>
            <a:endParaRPr lang="en-CA" dirty="0" smtClean="0"/>
          </a:p>
          <a:p>
            <a:r>
              <a:rPr lang="en-CA" dirty="0" smtClean="0"/>
              <a:t>Pheromone Baiting is used to:</a:t>
            </a:r>
          </a:p>
          <a:p>
            <a:r>
              <a:rPr lang="en-CA" dirty="0" smtClean="0"/>
              <a:t>1. Contain and concentrate beetles to facilitate sanitation harvesting</a:t>
            </a:r>
          </a:p>
          <a:p>
            <a:r>
              <a:rPr lang="en-CA" dirty="0" smtClean="0"/>
              <a:t>2. Enhance fall &amp; burn treatments</a:t>
            </a:r>
          </a:p>
          <a:p>
            <a:r>
              <a:rPr lang="en-CA" dirty="0" smtClean="0"/>
              <a:t>3. Monitoring for hauling &amp; milling restrictions</a:t>
            </a:r>
          </a:p>
          <a:p>
            <a:r>
              <a:rPr lang="en-CA" dirty="0" smtClean="0"/>
              <a:t>Advantages: Works well at early incipient population levels &amp; relatively inexpensive</a:t>
            </a:r>
          </a:p>
          <a:p>
            <a:r>
              <a:rPr lang="en-CA" dirty="0" smtClean="0"/>
              <a:t>Disadvantage: Mandatory post-baiting follow-up</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44</a:t>
            </a:fld>
            <a:endParaRPr lang="en-CA" dirty="0"/>
          </a:p>
        </p:txBody>
      </p:sp>
      <p:sp>
        <p:nvSpPr>
          <p:cNvPr id="5" name="Date Placeholder 4"/>
          <p:cNvSpPr>
            <a:spLocks noGrp="1"/>
          </p:cNvSpPr>
          <p:nvPr>
            <p:ph type="dt" idx="11"/>
          </p:nvPr>
        </p:nvSpPr>
        <p:spPr/>
        <p:txBody>
          <a:bodyPr/>
          <a:lstStyle/>
          <a:p>
            <a:fld id="{F7E3076C-F342-4909-98E1-7767B27CF577}" type="datetime8">
              <a:rPr lang="en-US" smtClean="0"/>
              <a:pPr/>
              <a:t>2/2/2016 11:03 AM</a:t>
            </a:fld>
            <a:endParaRPr lang="en-CA" dirty="0"/>
          </a:p>
        </p:txBody>
      </p:sp>
      <p:sp>
        <p:nvSpPr>
          <p:cNvPr id="6" name="Header Placeholder 5"/>
          <p:cNvSpPr>
            <a:spLocks noGrp="1"/>
          </p:cNvSpPr>
          <p:nvPr>
            <p:ph type="hdr" sz="quarter" idx="12"/>
          </p:nvPr>
        </p:nvSpPr>
        <p:spPr/>
        <p:txBody>
          <a:bodyPr/>
          <a:lstStyle/>
          <a:p>
            <a:r>
              <a:rPr lang="en-CA" smtClean="0"/>
              <a:t>Bark beetle management review Kootenay Boundary Region</a:t>
            </a:r>
            <a:endParaRPr lang="en-CA"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trimethyl-bicyclo-heptenone</a:t>
            </a:r>
            <a:endParaRPr lang="en-US" dirty="0"/>
          </a:p>
          <a:p>
            <a:r>
              <a:rPr lang="en-US" dirty="0"/>
              <a:t>Most of the time, individual-tree protection is good—typically 80% or greater.  “Area” protection seems to be less so.</a:t>
            </a:r>
          </a:p>
          <a:p>
            <a:endParaRPr lang="en-US" dirty="0"/>
          </a:p>
          <a:p>
            <a:r>
              <a:rPr lang="en-US" dirty="0"/>
              <a:t>Current Recommendations for Using Verbenone (Including above-noted caveats!)</a:t>
            </a:r>
          </a:p>
          <a:p>
            <a:pPr lvl="0"/>
            <a:r>
              <a:rPr lang="en-US" dirty="0"/>
              <a:t>1. Area and/or stand to be treated should be assessed for both hazard (susceptibility) and risk (likelihood of infestation) to MPB.  If more than 15% of the stand (trees per acre or basal area—whichever stocking measurement is more conveniently obtained) is occupied by currently infested trees, and those trees cannot be removed prior to beetle flight; do not use verbenone—results may not be worth the cost of treatment.</a:t>
            </a:r>
            <a:endParaRPr lang="en-CA" dirty="0"/>
          </a:p>
          <a:p>
            <a:pPr lvl="0"/>
            <a:r>
              <a:rPr lang="en-US" dirty="0"/>
              <a:t>2. For individual-tree protection, use two 7- or 7.5-gram pouches per tree.  Staple (through the strip provided) on northeast and northwest side of tree, as reasonably high as one can reach.  In recreation or high-use areas, we suggest attaching them about 10 feet from the ground—easily accomplished with something like a roofing hammer.  For larger trees (&gt;24” </a:t>
            </a:r>
            <a:r>
              <a:rPr lang="en-US" dirty="0" err="1"/>
              <a:t>d.b.h</a:t>
            </a:r>
            <a:r>
              <a:rPr lang="en-US" dirty="0"/>
              <a:t>.) use 3-4 pouches per tree, stapled equidistantly around tree’s circumference.</a:t>
            </a:r>
            <a:endParaRPr lang="en-CA" dirty="0"/>
          </a:p>
          <a:p>
            <a:pPr lvl="0"/>
            <a:r>
              <a:rPr lang="en-US" dirty="0"/>
              <a:t>3. For area protection, recommendations vary with nearby beetle populations.  We have achieved reasonably good protection (70-80% protection when compared with untreated controls) using as few as 20 pouches per acre and as many as 40 pouches per acre.  In areas where beetle populations are lower (less than 15% infestation rate in surrounding stands), 20 pouches per acre will likely give good protection.  If higher than about 30%, 40 pouches per acre will give better protection.  For 20 pouches per acre (50/ha), place on approximate 47-feet (14m) grid; for 30 (75/ha), about a 38-feet (12m) grid; for 40 (100/ha), 33-feet (10m) grid.</a:t>
            </a:r>
          </a:p>
          <a:p>
            <a:pPr lvl="0"/>
            <a:r>
              <a:rPr lang="en-US" dirty="0"/>
              <a:t>4. Keep in mind, area protection may decline as beetle populations increase in a particular area.  Area protection should be considered a “time-buying” measure intended to be effective for only 2-3 years.</a:t>
            </a:r>
            <a:endParaRPr lang="en-CA" dirty="0"/>
          </a:p>
          <a:p>
            <a:pPr lvl="0"/>
            <a:r>
              <a:rPr lang="en-US" dirty="0"/>
              <a:t>5. Verbenone pouches should be in place in lower-elevation stands by July 1.  MPB flight in most years, in most host stands, occurs from about mid-July to late-August (occasionally early September).  In high-elevation WBP stands, we often encounter MPB life cycles of varying lengths, and sometimes beetle flight as early as late-May.  For treating WBP, we recommend treatments be in place by the latter part of May.</a:t>
            </a:r>
            <a:endParaRPr lang="en-CA" dirty="0"/>
          </a:p>
          <a:p>
            <a:pPr lvl="0"/>
            <a:r>
              <a:rPr lang="en-US" dirty="0"/>
              <a:t>6. Verbenone is a fairly innocuous chemical—but it is still a chemical, and some care should be exercised in its use.  Manufacturers recommend using chemical-resistant gloves when applying and any other safety equipment typically used in the field.  Care should be taken to follow all precautions found on registration label.</a:t>
            </a:r>
            <a:endParaRPr lang="en-CA" dirty="0"/>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0886442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Beetle proofing has limited application because of conditional requirements.</a:t>
            </a:r>
          </a:p>
          <a:p>
            <a:endParaRPr lang="en-CA" dirty="0" smtClean="0"/>
          </a:p>
          <a:p>
            <a:r>
              <a:rPr lang="en-CA" dirty="0" smtClean="0"/>
              <a:t>Pheromone Baiting is used to:</a:t>
            </a:r>
          </a:p>
          <a:p>
            <a:r>
              <a:rPr lang="en-CA" dirty="0" smtClean="0"/>
              <a:t>1. Contain and concentrate beetles to facilitate sanitation harvesting</a:t>
            </a:r>
          </a:p>
          <a:p>
            <a:r>
              <a:rPr lang="en-CA" dirty="0" smtClean="0"/>
              <a:t>2. Enhance fall &amp; burn treatments</a:t>
            </a:r>
          </a:p>
          <a:p>
            <a:r>
              <a:rPr lang="en-CA" dirty="0" smtClean="0"/>
              <a:t>3. Monitoring for hauling &amp; milling restrictions</a:t>
            </a:r>
          </a:p>
          <a:p>
            <a:r>
              <a:rPr lang="en-CA" dirty="0" smtClean="0"/>
              <a:t>Advantages: Works well at early incipient population levels &amp; relatively inexpensive</a:t>
            </a:r>
          </a:p>
          <a:p>
            <a:r>
              <a:rPr lang="en-CA" dirty="0" smtClean="0"/>
              <a:t>Disadvantage: Mandatory post-baiting follow-up</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46</a:t>
            </a:fld>
            <a:endParaRPr lang="en-CA" dirty="0"/>
          </a:p>
        </p:txBody>
      </p:sp>
      <p:sp>
        <p:nvSpPr>
          <p:cNvPr id="5" name="Date Placeholder 4"/>
          <p:cNvSpPr>
            <a:spLocks noGrp="1"/>
          </p:cNvSpPr>
          <p:nvPr>
            <p:ph type="dt" idx="11"/>
          </p:nvPr>
        </p:nvSpPr>
        <p:spPr/>
        <p:txBody>
          <a:bodyPr/>
          <a:lstStyle/>
          <a:p>
            <a:fld id="{F7E3076C-F342-4909-98E1-7767B27CF577}" type="datetime8">
              <a:rPr lang="en-US" smtClean="0"/>
              <a:pPr/>
              <a:t>2/2/2016 11:03 AM</a:t>
            </a:fld>
            <a:endParaRPr lang="en-CA" dirty="0"/>
          </a:p>
        </p:txBody>
      </p:sp>
      <p:sp>
        <p:nvSpPr>
          <p:cNvPr id="6" name="Header Placeholder 5"/>
          <p:cNvSpPr>
            <a:spLocks noGrp="1"/>
          </p:cNvSpPr>
          <p:nvPr>
            <p:ph type="hdr" sz="quarter" idx="12"/>
          </p:nvPr>
        </p:nvSpPr>
        <p:spPr/>
        <p:txBody>
          <a:bodyPr/>
          <a:lstStyle/>
          <a:p>
            <a:r>
              <a:rPr lang="en-CA" smtClean="0"/>
              <a:t>Bark beetle management review Kootenay Boundary Region</a:t>
            </a:r>
            <a:endParaRPr lang="en-CA"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Beetle proofing has limited application because of conditional requirements.</a:t>
            </a:r>
          </a:p>
          <a:p>
            <a:endParaRPr lang="en-CA" dirty="0" smtClean="0"/>
          </a:p>
          <a:p>
            <a:r>
              <a:rPr lang="en-CA" dirty="0" smtClean="0"/>
              <a:t>Pheromone Baiting is used to:</a:t>
            </a:r>
          </a:p>
          <a:p>
            <a:r>
              <a:rPr lang="en-CA" dirty="0" smtClean="0"/>
              <a:t>1. Contain and concentrate beetles to facilitate sanitation harvesting</a:t>
            </a:r>
          </a:p>
          <a:p>
            <a:r>
              <a:rPr lang="en-CA" dirty="0" smtClean="0"/>
              <a:t>2. Enhance fall &amp; burn treatments</a:t>
            </a:r>
          </a:p>
          <a:p>
            <a:r>
              <a:rPr lang="en-CA" dirty="0" smtClean="0"/>
              <a:t>3. Monitoring for hauling &amp; milling restrictions</a:t>
            </a:r>
          </a:p>
          <a:p>
            <a:r>
              <a:rPr lang="en-CA" dirty="0" smtClean="0"/>
              <a:t>Advantages: Works well at early incipient population levels &amp; relatively inexpensive</a:t>
            </a:r>
          </a:p>
          <a:p>
            <a:r>
              <a:rPr lang="en-CA" dirty="0" smtClean="0"/>
              <a:t>Disadvantage: Mandatory post-baiting follow-up</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47</a:t>
            </a:fld>
            <a:endParaRPr lang="en-CA" dirty="0"/>
          </a:p>
        </p:txBody>
      </p:sp>
      <p:sp>
        <p:nvSpPr>
          <p:cNvPr id="5" name="Date Placeholder 4"/>
          <p:cNvSpPr>
            <a:spLocks noGrp="1"/>
          </p:cNvSpPr>
          <p:nvPr>
            <p:ph type="dt" idx="11"/>
          </p:nvPr>
        </p:nvSpPr>
        <p:spPr/>
        <p:txBody>
          <a:bodyPr/>
          <a:lstStyle/>
          <a:p>
            <a:fld id="{F7E3076C-F342-4909-98E1-7767B27CF577}" type="datetime8">
              <a:rPr lang="en-US" smtClean="0"/>
              <a:pPr/>
              <a:t>2/2/2016 11:03 AM</a:t>
            </a:fld>
            <a:endParaRPr lang="en-CA" dirty="0"/>
          </a:p>
        </p:txBody>
      </p:sp>
      <p:sp>
        <p:nvSpPr>
          <p:cNvPr id="6" name="Header Placeholder 5"/>
          <p:cNvSpPr>
            <a:spLocks noGrp="1"/>
          </p:cNvSpPr>
          <p:nvPr>
            <p:ph type="hdr" sz="quarter" idx="12"/>
          </p:nvPr>
        </p:nvSpPr>
        <p:spPr/>
        <p:txBody>
          <a:bodyPr/>
          <a:lstStyle/>
          <a:p>
            <a:r>
              <a:rPr lang="en-CA" smtClean="0"/>
              <a:t>Bark beetle management review Kootenay Boundary Region</a:t>
            </a:r>
            <a:endParaRPr lang="en-CA"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Conditions for beetle proofing.</a:t>
            </a:r>
          </a:p>
          <a:p>
            <a:pPr marL="524123" indent="-524123">
              <a:buFont typeface="+mj-lt"/>
              <a:buAutoNum type="arabicPeriod"/>
            </a:pPr>
            <a:r>
              <a:rPr lang="en-CA" dirty="0"/>
              <a:t>&lt;= 35% Slope: to limit residual stand damage;</a:t>
            </a:r>
          </a:p>
          <a:p>
            <a:pPr marL="524123" indent="-524123">
              <a:buFont typeface="+mj-lt"/>
              <a:buAutoNum type="arabicPeriod"/>
            </a:pPr>
            <a:r>
              <a:rPr lang="en-CA" dirty="0"/>
              <a:t>Average dbh &gt;20 cm, with fewer than 865 trees per ha &gt; 12.5 cm dbh;</a:t>
            </a:r>
          </a:p>
          <a:p>
            <a:pPr marL="524123" indent="-524123">
              <a:buFont typeface="+mj-lt"/>
              <a:buAutoNum type="arabicPeriod"/>
            </a:pPr>
            <a:r>
              <a:rPr lang="en-CA" dirty="0"/>
              <a:t>&gt;= 60 and &lt;= 125 years old;</a:t>
            </a:r>
          </a:p>
          <a:p>
            <a:pPr marL="524123" indent="-524123">
              <a:buFont typeface="+mj-lt"/>
              <a:buAutoNum type="arabicPeriod"/>
            </a:pPr>
            <a:r>
              <a:rPr lang="en-CA" dirty="0"/>
              <a:t>Sheltered slope positions in relation to topography and prevailing wind patterns.</a:t>
            </a:r>
          </a:p>
          <a:p>
            <a:pPr marL="524123" indent="-524123">
              <a:buFont typeface="+mj-lt"/>
              <a:buAutoNum type="arabicPeriod"/>
            </a:pPr>
            <a:r>
              <a:rPr lang="en-CA" dirty="0"/>
              <a:t>Current infestation rate of 10% or less.</a:t>
            </a:r>
          </a:p>
          <a:p>
            <a:pPr marL="524123" indent="-524123">
              <a:buFont typeface="+mj-lt"/>
              <a:buAutoNum type="arabicPeriod"/>
            </a:pPr>
            <a:r>
              <a:rPr lang="en-CA" dirty="0"/>
              <a:t>Live crown ratio &gt;= 30%,  no root disease or dwarf mistletoe problem; and</a:t>
            </a:r>
          </a:p>
          <a:p>
            <a:pPr marL="524123" indent="-524123">
              <a:buFont typeface="+mj-lt"/>
              <a:buAutoNum type="arabicPeriod"/>
            </a:pPr>
            <a:r>
              <a:rPr lang="en-CA" dirty="0"/>
              <a:t>Meets Landscape Level Management Objectives.</a:t>
            </a:r>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7114503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2649985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Beetle proofing has limited application because of conditional requirements.</a:t>
            </a:r>
          </a:p>
          <a:p>
            <a:endParaRPr lang="en-CA" dirty="0" smtClean="0"/>
          </a:p>
          <a:p>
            <a:r>
              <a:rPr lang="en-CA" dirty="0" smtClean="0"/>
              <a:t>Pheromone Baiting is used to:</a:t>
            </a:r>
          </a:p>
          <a:p>
            <a:r>
              <a:rPr lang="en-CA" dirty="0" smtClean="0"/>
              <a:t>1. Contain and concentrate beetles to facilitate sanitation harvesting</a:t>
            </a:r>
          </a:p>
          <a:p>
            <a:r>
              <a:rPr lang="en-CA" dirty="0" smtClean="0"/>
              <a:t>2. Enhance fall &amp; burn treatments</a:t>
            </a:r>
          </a:p>
          <a:p>
            <a:r>
              <a:rPr lang="en-CA" dirty="0" smtClean="0"/>
              <a:t>3. Monitoring for hauling &amp; milling restrictions</a:t>
            </a:r>
          </a:p>
          <a:p>
            <a:r>
              <a:rPr lang="en-CA" dirty="0" smtClean="0"/>
              <a:t>Advantages: Works well at early incipient population levels &amp; relatively inexpensive</a:t>
            </a:r>
          </a:p>
          <a:p>
            <a:r>
              <a:rPr lang="en-CA" dirty="0" smtClean="0"/>
              <a:t>Disadvantage: Mandatory post-baiting follow-up</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51</a:t>
            </a:fld>
            <a:endParaRPr lang="en-CA" dirty="0"/>
          </a:p>
        </p:txBody>
      </p:sp>
      <p:sp>
        <p:nvSpPr>
          <p:cNvPr id="5" name="Date Placeholder 4"/>
          <p:cNvSpPr>
            <a:spLocks noGrp="1"/>
          </p:cNvSpPr>
          <p:nvPr>
            <p:ph type="dt" idx="11"/>
          </p:nvPr>
        </p:nvSpPr>
        <p:spPr/>
        <p:txBody>
          <a:bodyPr/>
          <a:lstStyle/>
          <a:p>
            <a:fld id="{F7E3076C-F342-4909-98E1-7767B27CF577}" type="datetime8">
              <a:rPr lang="en-US" smtClean="0"/>
              <a:pPr/>
              <a:t>2/2/2016 11:03 AM</a:t>
            </a:fld>
            <a:endParaRPr lang="en-CA" dirty="0"/>
          </a:p>
        </p:txBody>
      </p:sp>
      <p:sp>
        <p:nvSpPr>
          <p:cNvPr id="6" name="Header Placeholder 5"/>
          <p:cNvSpPr>
            <a:spLocks noGrp="1"/>
          </p:cNvSpPr>
          <p:nvPr>
            <p:ph type="hdr" sz="quarter" idx="12"/>
          </p:nvPr>
        </p:nvSpPr>
        <p:spPr/>
        <p:txBody>
          <a:bodyPr/>
          <a:lstStyle/>
          <a:p>
            <a:r>
              <a:rPr lang="en-CA" smtClean="0"/>
              <a:t>Bark beetle management review Kootenay Boundary Region</a:t>
            </a:r>
            <a:endParaRPr lang="en-CA"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1874932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32809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4990411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8846343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IBS mostly DIN (3745), DGO (1070)</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5693236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E378687-821F-47D8-810F-DCC7190BF995}" type="slidenum">
              <a:rPr lang="en-CA" smtClean="0"/>
              <a:pPr>
                <a:defRPr/>
              </a:pPr>
              <a:t>57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9002176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6360769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974848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Endemic situation has relatively few small spots, and few large polygons</a:t>
            </a:r>
          </a:p>
          <a:p>
            <a:r>
              <a:rPr lang="en-CA" dirty="0" smtClean="0"/>
              <a:t>Outbreaks</a:t>
            </a:r>
            <a:r>
              <a:rPr lang="en-CA" baseline="0" dirty="0" smtClean="0"/>
              <a:t> have more polygons, and bigger polygons</a:t>
            </a:r>
          </a:p>
          <a:p>
            <a:r>
              <a:rPr lang="en-CA" baseline="0" dirty="0" smtClean="0"/>
              <a:t>Blowdown in winter 1996 brought in many beetles, and consequently there were few polygons in 1997…</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2840736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dirty="0" smtClean="0"/>
              <a:t>For western Montana/northern Idaho, for Douglas-fir stands of otherwise high-hazard conditions this formula can be used to approximate anticipated beetle-caused tree mortality. </a:t>
            </a:r>
          </a:p>
          <a:p>
            <a:r>
              <a:rPr lang="en-CA" dirty="0" smtClean="0"/>
              <a:t>DF mortality = 13.2 + 0.33(DF basal area)</a:t>
            </a:r>
            <a:r>
              <a:rPr lang="en-CA" dirty="0" smtClean="0">
                <a:solidFill>
                  <a:srgbClr val="FF0000"/>
                </a:solidFill>
              </a:rPr>
              <a:t> (not converted to metric)</a:t>
            </a:r>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2034499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3476954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6801088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434421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0403433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1173389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Photo </a:t>
            </a:r>
            <a:r>
              <a:rPr lang="en-CA" dirty="0" err="1" smtClean="0"/>
              <a:t>Nathon</a:t>
            </a:r>
            <a:r>
              <a:rPr lang="en-CA" baseline="0" dirty="0" smtClean="0"/>
              <a:t> </a:t>
            </a:r>
            <a:r>
              <a:rPr lang="en-CA" baseline="0" dirty="0" err="1" smtClean="0"/>
              <a:t>Voth</a:t>
            </a:r>
            <a:endParaRPr lang="en-CA" dirty="0"/>
          </a:p>
        </p:txBody>
      </p:sp>
      <p:sp>
        <p:nvSpPr>
          <p:cNvPr id="4" name="Slide Number Placeholder 3"/>
          <p:cNvSpPr>
            <a:spLocks noGrp="1"/>
          </p:cNvSpPr>
          <p:nvPr>
            <p:ph type="sldNum" sz="quarter" idx="10"/>
          </p:nvPr>
        </p:nvSpPr>
        <p:spPr/>
        <p:txBody>
          <a:bodyPr/>
          <a:lstStyle/>
          <a:p>
            <a:pPr>
              <a:defRPr/>
            </a:pPr>
            <a:fld id="{2E378687-821F-47D8-810F-DCC7190BF995}" type="slidenum">
              <a:rPr lang="en-CA" smtClean="0"/>
              <a:pPr>
                <a:defRPr/>
              </a:pPr>
              <a:t>68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900236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Photo courtesy of Leo Rankin</a:t>
            </a:r>
          </a:p>
        </p:txBody>
      </p:sp>
      <p:sp>
        <p:nvSpPr>
          <p:cNvPr id="4" name="Slide Number Placeholder 3"/>
          <p:cNvSpPr>
            <a:spLocks noGrp="1"/>
          </p:cNvSpPr>
          <p:nvPr>
            <p:ph type="sldNum" sz="quarter" idx="10"/>
          </p:nvPr>
        </p:nvSpPr>
        <p:spPr/>
        <p:txBody>
          <a:bodyPr/>
          <a:lstStyle/>
          <a:p>
            <a:fld id="{2D8DB160-1503-4195-B82E-0EA2E7D0D9CD}" type="slidenum">
              <a:rPr lang="en-CA" smtClean="0"/>
              <a:pPr/>
              <a:t>70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Photo courtesy of Leo Rankin</a:t>
            </a:r>
          </a:p>
        </p:txBody>
      </p:sp>
      <p:sp>
        <p:nvSpPr>
          <p:cNvPr id="4" name="Slide Number Placeholder 3"/>
          <p:cNvSpPr>
            <a:spLocks noGrp="1"/>
          </p:cNvSpPr>
          <p:nvPr>
            <p:ph type="sldNum" sz="quarter" idx="10"/>
          </p:nvPr>
        </p:nvSpPr>
        <p:spPr/>
        <p:txBody>
          <a:bodyPr/>
          <a:lstStyle/>
          <a:p>
            <a:fld id="{2D8DB160-1503-4195-B82E-0EA2E7D0D9CD}" type="slidenum">
              <a:rPr lang="en-CA" smtClean="0"/>
              <a:pPr/>
              <a:t>71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0672883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4215087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63110490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7190667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6367859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398524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dirty="0" smtClean="0"/>
              <a:t>We used MCH repellents next to cottages from 2011 to 2014 with 100% success in preventing DFB attack on standing </a:t>
            </a:r>
            <a:r>
              <a:rPr lang="en-CA" dirty="0" err="1" smtClean="0"/>
              <a:t>Fdi</a:t>
            </a:r>
            <a:r>
              <a:rPr lang="en-CA" dirty="0" smtClean="0"/>
              <a:t>.  In cases with a known adjacent population of DFB, we also felled trap trees nearby on the Crown Land to attract the beetles. </a:t>
            </a:r>
            <a:endParaRPr lang="en-CA" dirty="0"/>
          </a:p>
        </p:txBody>
      </p:sp>
      <p:sp>
        <p:nvSpPr>
          <p:cNvPr id="4" name="Slide Number Placeholder 3"/>
          <p:cNvSpPr>
            <a:spLocks noGrp="1"/>
          </p:cNvSpPr>
          <p:nvPr>
            <p:ph type="sldNum" sz="quarter" idx="10"/>
          </p:nvPr>
        </p:nvSpPr>
        <p:spPr/>
        <p:txBody>
          <a:bodyPr/>
          <a:lstStyle/>
          <a:p>
            <a:pPr>
              <a:defRPr/>
            </a:pPr>
            <a:fld id="{2E378687-821F-47D8-810F-DCC7190BF995}" type="slidenum">
              <a:rPr lang="en-CA" smtClean="0"/>
              <a:pPr>
                <a:defRPr/>
              </a:pPr>
              <a:t>78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5501084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8634639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Beetle proofing has limited application because of conditional requirements.</a:t>
            </a:r>
          </a:p>
          <a:p>
            <a:endParaRPr lang="en-CA" dirty="0" smtClean="0"/>
          </a:p>
          <a:p>
            <a:r>
              <a:rPr lang="en-CA" dirty="0" smtClean="0"/>
              <a:t>Pheromone Baiting is used to:</a:t>
            </a:r>
          </a:p>
          <a:p>
            <a:r>
              <a:rPr lang="en-CA" dirty="0" smtClean="0"/>
              <a:t>1. Contain and concentrate beetles to facilitate sanitation harvesting</a:t>
            </a:r>
          </a:p>
          <a:p>
            <a:r>
              <a:rPr lang="en-CA" dirty="0" smtClean="0"/>
              <a:t>2. Enhance fall &amp; burn treatments</a:t>
            </a:r>
          </a:p>
          <a:p>
            <a:r>
              <a:rPr lang="en-CA" dirty="0" smtClean="0"/>
              <a:t>3. Monitoring for hauling &amp; milling restrictions</a:t>
            </a:r>
          </a:p>
          <a:p>
            <a:r>
              <a:rPr lang="en-CA" dirty="0" smtClean="0"/>
              <a:t>Advantages: Works well at early incipient population levels &amp; relatively inexpensive</a:t>
            </a:r>
          </a:p>
          <a:p>
            <a:r>
              <a:rPr lang="en-CA" dirty="0" smtClean="0"/>
              <a:t>Disadvantage: Mandatory post-baiting follow-up</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80</a:t>
            </a:fld>
            <a:endParaRPr lang="en-CA" dirty="0"/>
          </a:p>
        </p:txBody>
      </p:sp>
      <p:sp>
        <p:nvSpPr>
          <p:cNvPr id="5" name="Date Placeholder 4"/>
          <p:cNvSpPr>
            <a:spLocks noGrp="1"/>
          </p:cNvSpPr>
          <p:nvPr>
            <p:ph type="dt" idx="11"/>
          </p:nvPr>
        </p:nvSpPr>
        <p:spPr/>
        <p:txBody>
          <a:bodyPr/>
          <a:lstStyle/>
          <a:p>
            <a:fld id="{F7E3076C-F342-4909-98E1-7767B27CF577}" type="datetime8">
              <a:rPr lang="en-US" smtClean="0"/>
              <a:pPr/>
              <a:t>2/2/2016 11:03 AM</a:t>
            </a:fld>
            <a:endParaRPr lang="en-CA" dirty="0"/>
          </a:p>
        </p:txBody>
      </p:sp>
      <p:sp>
        <p:nvSpPr>
          <p:cNvPr id="6" name="Header Placeholder 5"/>
          <p:cNvSpPr>
            <a:spLocks noGrp="1"/>
          </p:cNvSpPr>
          <p:nvPr>
            <p:ph type="hdr" sz="quarter" idx="12"/>
          </p:nvPr>
        </p:nvSpPr>
        <p:spPr/>
        <p:txBody>
          <a:bodyPr/>
          <a:lstStyle/>
          <a:p>
            <a:r>
              <a:rPr lang="en-CA" smtClean="0"/>
              <a:t>Bark beetle management review Kootenay Boundary Region</a:t>
            </a:r>
            <a:endParaRPr lang="en-CA"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0679028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6725472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3383213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7883910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5320520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IBS mostly DIN (3745), DGO (1070)</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56932362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IBS DRM aerial</a:t>
            </a:r>
            <a:r>
              <a:rPr lang="en-CA" baseline="0" dirty="0" smtClean="0"/>
              <a:t> overview 2003-2014, </a:t>
            </a:r>
            <a:r>
              <a:rPr lang="en-CA" baseline="0" smtClean="0"/>
              <a:t>areas turn </a:t>
            </a:r>
            <a:r>
              <a:rPr lang="en-CA" baseline="0" dirty="0" smtClean="0"/>
              <a:t>grey after </a:t>
            </a:r>
            <a:r>
              <a:rPr lang="en-CA" baseline="0" smtClean="0"/>
              <a:t>3 years.</a:t>
            </a:r>
            <a:endParaRPr lang="en-CA" dirty="0"/>
          </a:p>
        </p:txBody>
      </p:sp>
      <p:sp>
        <p:nvSpPr>
          <p:cNvPr id="4" name="Slide Number Placeholder 3"/>
          <p:cNvSpPr>
            <a:spLocks noGrp="1"/>
          </p:cNvSpPr>
          <p:nvPr>
            <p:ph type="sldNum" sz="quarter" idx="10"/>
          </p:nvPr>
        </p:nvSpPr>
        <p:spPr/>
        <p:txBody>
          <a:bodyPr/>
          <a:lstStyle/>
          <a:p>
            <a:fld id="{32B42C60-19CB-49FA-95EC-D932B150B0BB}" type="slidenum">
              <a:rPr lang="en-CA" smtClean="0"/>
              <a:t>87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57450173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7948741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r>
              <a:rPr lang="en-US" dirty="0" smtClean="0"/>
              <a:t>ADULTS fly after temperatures reach 65°F (16°C) in the spring.</a:t>
            </a:r>
          </a:p>
          <a:p>
            <a:pPr>
              <a:lnSpc>
                <a:spcPct val="80000"/>
              </a:lnSpc>
            </a:pPr>
            <a:r>
              <a:rPr lang="en-US" dirty="0" smtClean="0"/>
              <a:t>The heaviest infestations are concentrated in the lower 10 m of standing trees.</a:t>
            </a:r>
          </a:p>
          <a:p>
            <a:pPr>
              <a:lnSpc>
                <a:spcPct val="80000"/>
              </a:lnSpc>
            </a:pPr>
            <a:r>
              <a:rPr lang="en-US" dirty="0" smtClean="0"/>
              <a:t>Spruce beetle EGGS AND PUPAE are not hardy enough to survive overwinter.</a:t>
            </a:r>
          </a:p>
          <a:p>
            <a:pPr>
              <a:lnSpc>
                <a:spcPct val="80000"/>
              </a:lnSpc>
            </a:pPr>
            <a:r>
              <a:rPr lang="en-US" dirty="0" smtClean="0"/>
              <a:t>Spruce beetles must overwinter as NEW ADULTS before they can fly and attack trees.</a:t>
            </a:r>
          </a:p>
          <a:p>
            <a:pPr>
              <a:lnSpc>
                <a:spcPct val="80000"/>
              </a:lnSpc>
            </a:pPr>
            <a:r>
              <a:rPr lang="en-US" dirty="0" smtClean="0"/>
              <a:t>In a standing attacked tree, NEW ADULTS WILL EMERGE AND OVERWINTER AT THE BASE OF THE TREE, AROUND THE ROOT COLLAR.  This emergence begins with the onset of cooler weather, about September.  Surveys conducted at this time may under estimate the number of beetles.  Adults do not emerge from windfall or downed trap trees to overwinter.</a:t>
            </a:r>
          </a:p>
          <a:p>
            <a:pPr>
              <a:lnSpc>
                <a:spcPct val="80000"/>
              </a:lnSpc>
            </a:pPr>
            <a:r>
              <a:rPr lang="en-US" dirty="0" smtClean="0"/>
              <a:t>Spruce cannot be reliably classified by foliage, because the needles frequently fall before any marked change in </a:t>
            </a:r>
            <a:r>
              <a:rPr lang="en-US" dirty="0" err="1" smtClean="0"/>
              <a:t>colour</a:t>
            </a:r>
            <a:r>
              <a:rPr lang="en-US" dirty="0" smtClean="0"/>
              <a:t> occurs.</a:t>
            </a:r>
          </a:p>
          <a:p>
            <a:pPr>
              <a:lnSpc>
                <a:spcPct val="80000"/>
              </a:lnSpc>
            </a:pPr>
            <a:r>
              <a:rPr lang="en-US" dirty="0" smtClean="0"/>
              <a:t>All species of spruce in British Columbia are susceptible to spruce beetle attack, but outbreaks are rare in Sitka and black spruce.</a:t>
            </a:r>
          </a:p>
          <a:p>
            <a:pPr>
              <a:lnSpc>
                <a:spcPct val="80000"/>
              </a:lnSpc>
            </a:pPr>
            <a:r>
              <a:rPr lang="en-US" dirty="0" smtClean="0"/>
              <a:t>A two-year cycle is normal, but there is usually some portion of the spruce beetle population which completes its life cycle in only one year.  The difference between one and two year cycles is the percentage of the population on a one year cycle, rather than an obvious case of all of the beetles in one tree completing their development in only one year.</a:t>
            </a:r>
          </a:p>
          <a:p>
            <a:pPr>
              <a:lnSpc>
                <a:spcPct val="80000"/>
              </a:lnSpc>
            </a:pPr>
            <a:endParaRPr lang="en-US" dirty="0" smtClean="0"/>
          </a:p>
          <a:p>
            <a:pPr>
              <a:lnSpc>
                <a:spcPct val="80000"/>
              </a:lnSpc>
            </a:pPr>
            <a:r>
              <a:rPr lang="en-US" dirty="0" smtClean="0"/>
              <a:t>Cycle is temperature dependent.  One-year cycle may be more common on upper bole or upper slopes due to temperature inversions.  More common on south aspects, or south side of bole.</a:t>
            </a:r>
          </a:p>
          <a:p>
            <a:pPr>
              <a:lnSpc>
                <a:spcPct val="80000"/>
              </a:lnSpc>
            </a:pPr>
            <a:endParaRPr lang="en-US" dirty="0" smtClean="0"/>
          </a:p>
          <a:p>
            <a:pPr>
              <a:lnSpc>
                <a:spcPct val="80000"/>
              </a:lnSpc>
            </a:pPr>
            <a:r>
              <a:rPr lang="en-CA" dirty="0" smtClean="0"/>
              <a:t>Hansen, E.M.; </a:t>
            </a:r>
            <a:r>
              <a:rPr lang="en-CA" dirty="0" err="1" smtClean="0"/>
              <a:t>Bentz</a:t>
            </a:r>
            <a:r>
              <a:rPr lang="en-CA" dirty="0" smtClean="0"/>
              <a:t>, B.J.; Turner, D.L. 2001a. Physiological basis for flexible voltinism</a:t>
            </a:r>
          </a:p>
          <a:p>
            <a:pPr>
              <a:lnSpc>
                <a:spcPct val="80000"/>
              </a:lnSpc>
            </a:pPr>
            <a:r>
              <a:rPr lang="en-CA" dirty="0" smtClean="0"/>
              <a:t>in the spruce beetle (Coleoptera: Scolytidae). The Canadian Entomologist. 133: 805-</a:t>
            </a:r>
          </a:p>
          <a:p>
            <a:pPr>
              <a:lnSpc>
                <a:spcPct val="80000"/>
              </a:lnSpc>
            </a:pPr>
            <a:r>
              <a:rPr lang="en-CA" dirty="0" smtClean="0"/>
              <a:t>817.</a:t>
            </a:r>
          </a:p>
          <a:p>
            <a:pPr>
              <a:lnSpc>
                <a:spcPct val="80000"/>
              </a:lnSpc>
            </a:pPr>
            <a:r>
              <a:rPr lang="en-CA" dirty="0" smtClean="0"/>
              <a:t>Hansen, E.M.; </a:t>
            </a:r>
            <a:r>
              <a:rPr lang="en-CA" dirty="0" err="1" smtClean="0"/>
              <a:t>Bentz</a:t>
            </a:r>
            <a:r>
              <a:rPr lang="en-CA" dirty="0" smtClean="0"/>
              <a:t>, B.J.; Turner, D.L. 2001b. Temperature-based model for predicting</a:t>
            </a:r>
          </a:p>
          <a:p>
            <a:pPr>
              <a:lnSpc>
                <a:spcPct val="80000"/>
              </a:lnSpc>
            </a:pPr>
            <a:r>
              <a:rPr lang="en-CA" dirty="0" err="1" smtClean="0"/>
              <a:t>univoltine</a:t>
            </a:r>
            <a:r>
              <a:rPr lang="en-CA" dirty="0" smtClean="0"/>
              <a:t> brood proportions in spruce beetle (Coleoptera: Scolytidae). The Canadian</a:t>
            </a:r>
          </a:p>
          <a:p>
            <a:pPr>
              <a:lnSpc>
                <a:spcPct val="80000"/>
              </a:lnSpc>
            </a:pPr>
            <a:r>
              <a:rPr lang="en-CA" dirty="0" smtClean="0"/>
              <a:t>Entomologist. 133: 827-841.</a:t>
            </a:r>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0401977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6097847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Lang Ck 1992 (DGO).  Roadside</a:t>
            </a:r>
            <a:r>
              <a:rPr lang="en-CA" baseline="0" dirty="0" smtClean="0"/>
              <a:t> slash generates SB attack on adjacent trees</a:t>
            </a:r>
          </a:p>
          <a:p>
            <a:endParaRPr lang="en-CA" baseline="0" dirty="0" smtClean="0"/>
          </a:p>
          <a:p>
            <a:r>
              <a:rPr lang="en-CA" dirty="0" smtClean="0"/>
              <a:t>SBB  populations are complex and, non-linear in nature.  They exhibit shifts from endemic to epidemic levels that are</a:t>
            </a:r>
          </a:p>
          <a:p>
            <a:r>
              <a:rPr lang="en-CA" dirty="0" smtClean="0"/>
              <a:t>catalyzed by specific events and therefore not reliably predictable. Climate is a major driver.  Relationships between forest structure, composition, site, and spruce beetle occurrence in the Intermountain West USDA Forest Service Proceedings – RMRS-P-56 2009</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91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7207694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9118175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873115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02387158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Cupola Ck 1992 (DGO).  Hi stumps and slash generate</a:t>
            </a:r>
            <a:r>
              <a:rPr lang="en-CA" baseline="0" dirty="0" smtClean="0"/>
              <a:t> SB attack in drainage (centre:  Kevin </a:t>
            </a:r>
            <a:r>
              <a:rPr lang="en-CA" baseline="0" dirty="0" err="1" smtClean="0"/>
              <a:t>Edquist</a:t>
            </a:r>
            <a:r>
              <a:rPr lang="en-CA" baseline="0" dirty="0" smtClean="0"/>
              <a:t>)</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96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42017180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CA" dirty="0" smtClean="0"/>
              <a:t>Pre-attack application of pheromones of competing beetle species </a:t>
            </a:r>
            <a:r>
              <a:rPr lang="en-CA" b="1" dirty="0" smtClean="0"/>
              <a:t>has been used on downed trees</a:t>
            </a:r>
            <a:r>
              <a:rPr lang="en-CA" dirty="0" smtClean="0"/>
              <a:t> to inhibit spruce beetle (SBB) attack and production, and allow secondary beetle species to successfully exploit the resource.  These secondary beetles do not normally attack and kill healthy trees (Poland and Borden 1998).  The treatment precludes development of SBB populations, but doesn’t actually directly kill many SBB.</a:t>
            </a:r>
          </a:p>
          <a:p>
            <a:r>
              <a:rPr lang="en-CA" dirty="0" smtClean="0"/>
              <a:t>MCH is anti-aggregation pheromone of the spruce beetle that has been used to reduce spruce beetle attack on felled trees, but has had inconsistent results on standing trees.</a:t>
            </a:r>
          </a:p>
          <a:p>
            <a:r>
              <a:rPr lang="en-CA" b="1" dirty="0" smtClean="0"/>
              <a:t>Treatment: </a:t>
            </a:r>
            <a:r>
              <a:rPr lang="en-CA" dirty="0" smtClean="0"/>
              <a:t>Attract </a:t>
            </a:r>
            <a:r>
              <a:rPr lang="en-CA" i="1" dirty="0" smtClean="0"/>
              <a:t>Ips tridens</a:t>
            </a:r>
            <a:r>
              <a:rPr lang="en-CA" dirty="0" smtClean="0"/>
              <a:t>;  ipsdienol @ 0.2 mg/day, and </a:t>
            </a:r>
            <a:r>
              <a:rPr lang="en-CA" i="1" dirty="0" smtClean="0"/>
              <a:t>cis</a:t>
            </a:r>
            <a:r>
              <a:rPr lang="en-CA" dirty="0" smtClean="0"/>
              <a:t>-verbenol 83:17 -:+ @ 0.6 mg/day (</a:t>
            </a:r>
            <a:r>
              <a:rPr lang="en-CA" i="1" dirty="0" smtClean="0"/>
              <a:t>cis</a:t>
            </a:r>
            <a:r>
              <a:rPr lang="en-CA" dirty="0" smtClean="0"/>
              <a:t>-verbenol perhaps not needed (Werner and </a:t>
            </a:r>
            <a:r>
              <a:rPr lang="en-CA" dirty="0" err="1" smtClean="0"/>
              <a:t>Holsten</a:t>
            </a:r>
            <a:r>
              <a:rPr lang="en-CA" dirty="0" smtClean="0"/>
              <a:t> 2002)?);  plus</a:t>
            </a:r>
          </a:p>
          <a:p>
            <a:pPr lvl="0"/>
            <a:r>
              <a:rPr lang="en-CA" dirty="0" smtClean="0"/>
              <a:t>Attract </a:t>
            </a:r>
            <a:r>
              <a:rPr lang="en-CA" i="1" dirty="0" smtClean="0"/>
              <a:t>Dryocoetes affaber</a:t>
            </a:r>
            <a:r>
              <a:rPr lang="en-CA" dirty="0" smtClean="0"/>
              <a:t>; 1:1 </a:t>
            </a:r>
            <a:r>
              <a:rPr lang="en-CA" dirty="0" err="1" smtClean="0"/>
              <a:t>racemic</a:t>
            </a:r>
            <a:r>
              <a:rPr lang="en-CA" dirty="0" smtClean="0"/>
              <a:t> +/- </a:t>
            </a:r>
            <a:r>
              <a:rPr lang="en-CA" i="1" dirty="0" err="1" smtClean="0"/>
              <a:t>endo</a:t>
            </a:r>
            <a:r>
              <a:rPr lang="en-CA" i="1" dirty="0" smtClean="0"/>
              <a:t>-</a:t>
            </a:r>
            <a:r>
              <a:rPr lang="en-CA" dirty="0" smtClean="0"/>
              <a:t>Brevicomin @ 0.2 mg/day;  plus.</a:t>
            </a:r>
          </a:p>
          <a:p>
            <a:pPr lvl="0"/>
            <a:r>
              <a:rPr lang="en-CA" dirty="0" smtClean="0"/>
              <a:t>Repel SBB:  standard available MCH device (Werner and </a:t>
            </a:r>
            <a:r>
              <a:rPr lang="en-CA" dirty="0" err="1" smtClean="0"/>
              <a:t>Holsten</a:t>
            </a:r>
            <a:r>
              <a:rPr lang="en-CA" dirty="0" smtClean="0"/>
              <a:t> 2002).  Applying </a:t>
            </a:r>
            <a:r>
              <a:rPr lang="en-CA" dirty="0" err="1" smtClean="0"/>
              <a:t>endo</a:t>
            </a:r>
            <a:r>
              <a:rPr lang="en-CA" dirty="0" smtClean="0"/>
              <a:t>-B for D. affaber is probably sufficient.</a:t>
            </a:r>
          </a:p>
          <a:p>
            <a:r>
              <a:rPr lang="en-CA" b="1" dirty="0" smtClean="0"/>
              <a:t>Application:  </a:t>
            </a:r>
            <a:r>
              <a:rPr lang="en-CA" dirty="0" smtClean="0"/>
              <a:t>On blowdown:  approximately 5 m spacing on -N- side of bole.  Five m is an average of Poland and Borden 1998a and Werner and </a:t>
            </a:r>
            <a:r>
              <a:rPr lang="en-CA" dirty="0" err="1" smtClean="0"/>
              <a:t>Holsten</a:t>
            </a:r>
            <a:r>
              <a:rPr lang="en-CA" dirty="0" smtClean="0"/>
              <a:t> 2002.</a:t>
            </a:r>
          </a:p>
          <a:p>
            <a:pPr lvl="0"/>
            <a:r>
              <a:rPr lang="en-CA" dirty="0" smtClean="0"/>
              <a:t>On standing trees:  one set of release devices on the north side of standing fire damaged trees. </a:t>
            </a:r>
          </a:p>
          <a:p>
            <a:r>
              <a:rPr lang="en-CA" b="1" dirty="0" smtClean="0"/>
              <a:t>References: </a:t>
            </a:r>
            <a:r>
              <a:rPr lang="en-CA" dirty="0" smtClean="0"/>
              <a:t>Poland, T.M., and J.H. Borden.  1998.  Competitive exclusion of </a:t>
            </a:r>
            <a:r>
              <a:rPr lang="en-CA" i="1" dirty="0" smtClean="0"/>
              <a:t>Dendroctonus rufipennis</a:t>
            </a:r>
            <a:r>
              <a:rPr lang="en-CA" dirty="0" smtClean="0"/>
              <a:t> induced by pheromones of </a:t>
            </a:r>
            <a:r>
              <a:rPr lang="en-CA" i="1" dirty="0" smtClean="0"/>
              <a:t>Ips tridens</a:t>
            </a:r>
            <a:r>
              <a:rPr lang="en-CA" dirty="0" smtClean="0"/>
              <a:t> and </a:t>
            </a:r>
            <a:r>
              <a:rPr lang="en-CA" i="1" dirty="0" smtClean="0"/>
              <a:t>Dryocoetes affaber</a:t>
            </a:r>
            <a:r>
              <a:rPr lang="en-CA" dirty="0" smtClean="0"/>
              <a:t> (Coleoptera: Scolytidae).  J. Econ. </a:t>
            </a:r>
            <a:r>
              <a:rPr lang="en-CA" dirty="0" err="1" smtClean="0"/>
              <a:t>Ent</a:t>
            </a:r>
            <a:r>
              <a:rPr lang="en-CA" dirty="0" smtClean="0"/>
              <a:t>. 91:1150-1161.</a:t>
            </a:r>
          </a:p>
          <a:p>
            <a:r>
              <a:rPr lang="en-CA" dirty="0" smtClean="0"/>
              <a:t>Werner, R.A. and E.H. </a:t>
            </a:r>
            <a:r>
              <a:rPr lang="en-CA" dirty="0" err="1" smtClean="0"/>
              <a:t>Holsten</a:t>
            </a:r>
            <a:r>
              <a:rPr lang="en-CA" dirty="0" smtClean="0"/>
              <a:t>.  2002.  Use of semiochemicals of secondary bark beetles to disrupt spruce beetle attraction and survival in Alaska.  USDA Forest Service Research Paper PNW-RP-541.</a:t>
            </a:r>
          </a:p>
          <a:p>
            <a:r>
              <a:rPr lang="en-CA" dirty="0" smtClean="0"/>
              <a:t>Ross, D.W., G.E. </a:t>
            </a:r>
            <a:r>
              <a:rPr lang="en-CA" dirty="0" err="1" smtClean="0"/>
              <a:t>Daterman</a:t>
            </a:r>
            <a:r>
              <a:rPr lang="en-CA" dirty="0" smtClean="0"/>
              <a:t>, and A.S. Munson.  2004.  Evaluation of the antiaggregation pheromone, 3-methylcyclohex-2-en-1-one (MCH), to protect live spruce from spruce beetle (Coleoptera: Scolytidae) infestation in southern Utah.  J. </a:t>
            </a:r>
            <a:r>
              <a:rPr lang="en-CA" dirty="0" err="1" smtClean="0"/>
              <a:t>Ent</a:t>
            </a:r>
            <a:r>
              <a:rPr lang="en-CA" dirty="0" smtClean="0"/>
              <a:t>. Soc. British Columbia 101: 145-146.</a:t>
            </a:r>
          </a:p>
          <a:p>
            <a:pPr lvl="0"/>
            <a:endParaRPr lang="en-CA" dirty="0" smtClean="0"/>
          </a:p>
          <a:p>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98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CA" dirty="0" smtClean="0"/>
              <a:t>Pre-attack application of pheromones of competing beetle species </a:t>
            </a:r>
            <a:r>
              <a:rPr lang="en-CA" b="1" dirty="0" smtClean="0"/>
              <a:t>has been used on downed trees</a:t>
            </a:r>
            <a:r>
              <a:rPr lang="en-CA" dirty="0" smtClean="0"/>
              <a:t> to inhibit spruce beetle (SBB) attack and production, and allow secondary beetle species to successfully exploit the resource.  These secondary beetles do not normally attack and kill healthy trees (Poland and Borden 1998).  The treatment precludes development of SBB populations, but doesn’t actually directly kill many SBB.</a:t>
            </a:r>
          </a:p>
          <a:p>
            <a:r>
              <a:rPr lang="en-CA" dirty="0" smtClean="0"/>
              <a:t>MCH is anti-aggregation pheromone of the spruce beetle that has been used to reduce spruce beetle attack on felled trees, but has had inconsistent results on standing trees.</a:t>
            </a:r>
          </a:p>
          <a:p>
            <a:r>
              <a:rPr lang="en-CA" b="1" dirty="0" smtClean="0"/>
              <a:t>Treatment: </a:t>
            </a:r>
            <a:r>
              <a:rPr lang="en-CA" dirty="0" smtClean="0"/>
              <a:t>Attract </a:t>
            </a:r>
            <a:r>
              <a:rPr lang="en-CA" i="1" dirty="0" smtClean="0"/>
              <a:t>Ips tridens</a:t>
            </a:r>
            <a:r>
              <a:rPr lang="en-CA" dirty="0" smtClean="0"/>
              <a:t>;  ipsdienol @ 0.2 mg/day, and </a:t>
            </a:r>
            <a:r>
              <a:rPr lang="en-CA" i="1" dirty="0" smtClean="0"/>
              <a:t>cis</a:t>
            </a:r>
            <a:r>
              <a:rPr lang="en-CA" dirty="0" smtClean="0"/>
              <a:t>-verbenol 83:17 -:+ @ 0.6 mg/day (</a:t>
            </a:r>
            <a:r>
              <a:rPr lang="en-CA" i="1" dirty="0" smtClean="0"/>
              <a:t>cis</a:t>
            </a:r>
            <a:r>
              <a:rPr lang="en-CA" dirty="0" smtClean="0"/>
              <a:t>-verbenol perhaps not needed (Werner and </a:t>
            </a:r>
            <a:r>
              <a:rPr lang="en-CA" dirty="0" err="1" smtClean="0"/>
              <a:t>Holsten</a:t>
            </a:r>
            <a:r>
              <a:rPr lang="en-CA" dirty="0" smtClean="0"/>
              <a:t> 2002)?);  plus</a:t>
            </a:r>
          </a:p>
          <a:p>
            <a:pPr lvl="0"/>
            <a:r>
              <a:rPr lang="en-CA" dirty="0" smtClean="0"/>
              <a:t>Attract </a:t>
            </a:r>
            <a:r>
              <a:rPr lang="en-CA" i="1" dirty="0" smtClean="0"/>
              <a:t>Dryocoetes affaber</a:t>
            </a:r>
            <a:r>
              <a:rPr lang="en-CA" dirty="0" smtClean="0"/>
              <a:t>; 1:1 </a:t>
            </a:r>
            <a:r>
              <a:rPr lang="en-CA" dirty="0" err="1" smtClean="0"/>
              <a:t>racemic</a:t>
            </a:r>
            <a:r>
              <a:rPr lang="en-CA" dirty="0" smtClean="0"/>
              <a:t> +/- </a:t>
            </a:r>
            <a:r>
              <a:rPr lang="en-CA" i="1" dirty="0" err="1" smtClean="0"/>
              <a:t>endo</a:t>
            </a:r>
            <a:r>
              <a:rPr lang="en-CA" i="1" dirty="0" smtClean="0"/>
              <a:t>-</a:t>
            </a:r>
            <a:r>
              <a:rPr lang="en-CA" dirty="0" smtClean="0"/>
              <a:t>Brevicomin @ 0.2 mg/day;  plus.</a:t>
            </a:r>
          </a:p>
          <a:p>
            <a:pPr lvl="0"/>
            <a:r>
              <a:rPr lang="en-CA" dirty="0" smtClean="0"/>
              <a:t>Repel SBB:  standard available MCH device (Werner and </a:t>
            </a:r>
            <a:r>
              <a:rPr lang="en-CA" dirty="0" err="1" smtClean="0"/>
              <a:t>Holsten</a:t>
            </a:r>
            <a:r>
              <a:rPr lang="en-CA" dirty="0" smtClean="0"/>
              <a:t> 2002).  Applying </a:t>
            </a:r>
            <a:r>
              <a:rPr lang="en-CA" dirty="0" err="1" smtClean="0"/>
              <a:t>endo</a:t>
            </a:r>
            <a:r>
              <a:rPr lang="en-CA" dirty="0" smtClean="0"/>
              <a:t>-B for D. affaber is probably sufficient.</a:t>
            </a:r>
          </a:p>
          <a:p>
            <a:r>
              <a:rPr lang="en-CA" b="1" dirty="0" smtClean="0"/>
              <a:t>Application:  </a:t>
            </a:r>
            <a:r>
              <a:rPr lang="en-CA" dirty="0" smtClean="0"/>
              <a:t>On blowdown:  approximately 5 m spacing on -N- side of bole.  Five m is an average of Poland and Borden 1998a and Werner and </a:t>
            </a:r>
            <a:r>
              <a:rPr lang="en-CA" dirty="0" err="1" smtClean="0"/>
              <a:t>Holsten</a:t>
            </a:r>
            <a:r>
              <a:rPr lang="en-CA" dirty="0" smtClean="0"/>
              <a:t> 2002.</a:t>
            </a:r>
          </a:p>
          <a:p>
            <a:pPr lvl="0"/>
            <a:r>
              <a:rPr lang="en-CA" dirty="0" smtClean="0"/>
              <a:t>On standing trees:  one set of release devices on the north side of standing fire damaged trees. </a:t>
            </a:r>
          </a:p>
          <a:p>
            <a:r>
              <a:rPr lang="en-CA" b="1" dirty="0" smtClean="0"/>
              <a:t>References: </a:t>
            </a:r>
            <a:r>
              <a:rPr lang="en-CA" dirty="0" smtClean="0"/>
              <a:t>Poland, T.M., and J.H. Borden.  1998.  Competitive exclusion of </a:t>
            </a:r>
            <a:r>
              <a:rPr lang="en-CA" i="1" dirty="0" smtClean="0"/>
              <a:t>Dendroctonus rufipennis</a:t>
            </a:r>
            <a:r>
              <a:rPr lang="en-CA" dirty="0" smtClean="0"/>
              <a:t> induced by pheromones of </a:t>
            </a:r>
            <a:r>
              <a:rPr lang="en-CA" i="1" dirty="0" smtClean="0"/>
              <a:t>Ips tridens</a:t>
            </a:r>
            <a:r>
              <a:rPr lang="en-CA" dirty="0" smtClean="0"/>
              <a:t> and </a:t>
            </a:r>
            <a:r>
              <a:rPr lang="en-CA" i="1" dirty="0" smtClean="0"/>
              <a:t>Dryocoetes affaber</a:t>
            </a:r>
            <a:r>
              <a:rPr lang="en-CA" dirty="0" smtClean="0"/>
              <a:t> (Coleoptera: Scolytidae).  J. Econ. </a:t>
            </a:r>
            <a:r>
              <a:rPr lang="en-CA" dirty="0" err="1" smtClean="0"/>
              <a:t>Ent</a:t>
            </a:r>
            <a:r>
              <a:rPr lang="en-CA" dirty="0" smtClean="0"/>
              <a:t>. 91:1150-1161.</a:t>
            </a:r>
          </a:p>
          <a:p>
            <a:r>
              <a:rPr lang="en-CA" dirty="0" smtClean="0"/>
              <a:t>Werner, R.A. and E.H. </a:t>
            </a:r>
            <a:r>
              <a:rPr lang="en-CA" dirty="0" err="1" smtClean="0"/>
              <a:t>Holsten</a:t>
            </a:r>
            <a:r>
              <a:rPr lang="en-CA" dirty="0" smtClean="0"/>
              <a:t>.  2002.  Use of semiochemicals of secondary bark beetles to disrupt spruce beetle attraction and survival in Alaska.  USDA Forest Service Research Paper PNW-RP-541.</a:t>
            </a:r>
          </a:p>
          <a:p>
            <a:r>
              <a:rPr lang="en-CA" dirty="0" smtClean="0"/>
              <a:t>Ross, D.W., G.E. </a:t>
            </a:r>
            <a:r>
              <a:rPr lang="en-CA" dirty="0" err="1" smtClean="0"/>
              <a:t>Daterman</a:t>
            </a:r>
            <a:r>
              <a:rPr lang="en-CA" dirty="0" smtClean="0"/>
              <a:t>, and A.S. Munson.  2004.  Evaluation of the antiaggregation pheromone, 3-methylcyclohex-2-en-1-one (MCH), to protect live spruce from spruce beetle (Coleoptera: Scolytidae) infestation in southern Utah.  J. </a:t>
            </a:r>
            <a:r>
              <a:rPr lang="en-CA" dirty="0" err="1" smtClean="0"/>
              <a:t>Ent</a:t>
            </a:r>
            <a:r>
              <a:rPr lang="en-CA" dirty="0" smtClean="0"/>
              <a:t>. Soc. British Columbia 101: 145-146.</a:t>
            </a:r>
          </a:p>
          <a:p>
            <a:pPr lvl="0"/>
            <a:endParaRPr lang="en-CA" dirty="0" smtClean="0"/>
          </a:p>
          <a:p>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99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CA" dirty="0" smtClean="0"/>
              <a:t>Pre-attack application of pheromones of competing beetle species </a:t>
            </a:r>
            <a:r>
              <a:rPr lang="en-CA" b="1" dirty="0" smtClean="0"/>
              <a:t>has been used on downed trees</a:t>
            </a:r>
            <a:r>
              <a:rPr lang="en-CA" dirty="0" smtClean="0"/>
              <a:t> to inhibit spruce beetle (SBB) attack and production, and allow secondary beetle species to successfully exploit the resource.  These secondary beetles do not normally attack and kill healthy trees (Poland and Borden 1998).  The treatment precludes development of SBB populations, but doesn’t actually directly kill many SBB.</a:t>
            </a:r>
          </a:p>
          <a:p>
            <a:r>
              <a:rPr lang="en-CA" dirty="0" smtClean="0"/>
              <a:t>MCH is anti-aggregation pheromone of the spruce beetle that has been used to reduce spruce beetle attack on felled trees, but has had inconsistent results on standing trees.</a:t>
            </a:r>
          </a:p>
          <a:p>
            <a:r>
              <a:rPr lang="en-CA" b="1" dirty="0" smtClean="0"/>
              <a:t>Treatment: </a:t>
            </a:r>
            <a:r>
              <a:rPr lang="en-CA" dirty="0" smtClean="0"/>
              <a:t>Attract </a:t>
            </a:r>
            <a:r>
              <a:rPr lang="en-CA" i="1" dirty="0" smtClean="0"/>
              <a:t>Ips tridens</a:t>
            </a:r>
            <a:r>
              <a:rPr lang="en-CA" dirty="0" smtClean="0"/>
              <a:t>;  ipsdienol @ 0.2 mg/day, and </a:t>
            </a:r>
            <a:r>
              <a:rPr lang="en-CA" i="1" dirty="0" smtClean="0"/>
              <a:t>cis</a:t>
            </a:r>
            <a:r>
              <a:rPr lang="en-CA" dirty="0" smtClean="0"/>
              <a:t>-verbenol 83:17 -:+ @ 0.6 mg/day (</a:t>
            </a:r>
            <a:r>
              <a:rPr lang="en-CA" i="1" dirty="0" smtClean="0"/>
              <a:t>cis</a:t>
            </a:r>
            <a:r>
              <a:rPr lang="en-CA" dirty="0" smtClean="0"/>
              <a:t>-verbenol perhaps not needed (Werner and </a:t>
            </a:r>
            <a:r>
              <a:rPr lang="en-CA" dirty="0" err="1" smtClean="0"/>
              <a:t>Holsten</a:t>
            </a:r>
            <a:r>
              <a:rPr lang="en-CA" dirty="0" smtClean="0"/>
              <a:t> 2002)?);  plus</a:t>
            </a:r>
          </a:p>
          <a:p>
            <a:pPr lvl="0"/>
            <a:r>
              <a:rPr lang="en-CA" dirty="0" smtClean="0"/>
              <a:t>Attract </a:t>
            </a:r>
            <a:r>
              <a:rPr lang="en-CA" i="1" dirty="0" smtClean="0"/>
              <a:t>Dryocoetes affaber</a:t>
            </a:r>
            <a:r>
              <a:rPr lang="en-CA" dirty="0" smtClean="0"/>
              <a:t>; 1:1 </a:t>
            </a:r>
            <a:r>
              <a:rPr lang="en-CA" dirty="0" err="1" smtClean="0"/>
              <a:t>racemic</a:t>
            </a:r>
            <a:r>
              <a:rPr lang="en-CA" dirty="0" smtClean="0"/>
              <a:t> +/- </a:t>
            </a:r>
            <a:r>
              <a:rPr lang="en-CA" i="1" dirty="0" err="1" smtClean="0"/>
              <a:t>endo</a:t>
            </a:r>
            <a:r>
              <a:rPr lang="en-CA" i="1" dirty="0" smtClean="0"/>
              <a:t>-</a:t>
            </a:r>
            <a:r>
              <a:rPr lang="en-CA" dirty="0" smtClean="0"/>
              <a:t>Brevicomin @ 0.2 mg/day;  plus.</a:t>
            </a:r>
          </a:p>
          <a:p>
            <a:pPr lvl="0"/>
            <a:r>
              <a:rPr lang="en-CA" dirty="0" smtClean="0"/>
              <a:t>Repel SBB:  standard available MCH device (Werner and </a:t>
            </a:r>
            <a:r>
              <a:rPr lang="en-CA" dirty="0" err="1" smtClean="0"/>
              <a:t>Holsten</a:t>
            </a:r>
            <a:r>
              <a:rPr lang="en-CA" dirty="0" smtClean="0"/>
              <a:t> 2002).  Applying </a:t>
            </a:r>
            <a:r>
              <a:rPr lang="en-CA" dirty="0" err="1" smtClean="0"/>
              <a:t>endo</a:t>
            </a:r>
            <a:r>
              <a:rPr lang="en-CA" dirty="0" smtClean="0"/>
              <a:t>-B for D. affaber is probably sufficient.</a:t>
            </a:r>
          </a:p>
          <a:p>
            <a:r>
              <a:rPr lang="en-CA" b="1" dirty="0" smtClean="0"/>
              <a:t>Application:  </a:t>
            </a:r>
            <a:r>
              <a:rPr lang="en-CA" dirty="0" smtClean="0"/>
              <a:t>On blowdown:  approximately 5 m spacing on -N- side of bole.  Five m is an average of Poland and Borden 1998a and Werner and </a:t>
            </a:r>
            <a:r>
              <a:rPr lang="en-CA" dirty="0" err="1" smtClean="0"/>
              <a:t>Holsten</a:t>
            </a:r>
            <a:r>
              <a:rPr lang="en-CA" dirty="0" smtClean="0"/>
              <a:t> 2002.</a:t>
            </a:r>
          </a:p>
          <a:p>
            <a:pPr lvl="0"/>
            <a:r>
              <a:rPr lang="en-CA" dirty="0" smtClean="0"/>
              <a:t>On standing trees:  one set of release devices on the north side of standing fire damaged trees. </a:t>
            </a:r>
          </a:p>
          <a:p>
            <a:r>
              <a:rPr lang="en-CA" b="1" dirty="0" smtClean="0"/>
              <a:t>References: </a:t>
            </a:r>
            <a:r>
              <a:rPr lang="en-CA" dirty="0" smtClean="0"/>
              <a:t>Poland, T.M., and J.H. Borden.  1998.  Competitive exclusion of </a:t>
            </a:r>
            <a:r>
              <a:rPr lang="en-CA" i="1" dirty="0" smtClean="0"/>
              <a:t>Dendroctonus rufipennis</a:t>
            </a:r>
            <a:r>
              <a:rPr lang="en-CA" dirty="0" smtClean="0"/>
              <a:t> induced by pheromones of </a:t>
            </a:r>
            <a:r>
              <a:rPr lang="en-CA" i="1" dirty="0" smtClean="0"/>
              <a:t>Ips tridens</a:t>
            </a:r>
            <a:r>
              <a:rPr lang="en-CA" dirty="0" smtClean="0"/>
              <a:t> and </a:t>
            </a:r>
            <a:r>
              <a:rPr lang="en-CA" i="1" dirty="0" smtClean="0"/>
              <a:t>Dryocoetes affaber</a:t>
            </a:r>
            <a:r>
              <a:rPr lang="en-CA" dirty="0" smtClean="0"/>
              <a:t> (Coleoptera: Scolytidae).  J. Econ. </a:t>
            </a:r>
            <a:r>
              <a:rPr lang="en-CA" dirty="0" err="1" smtClean="0"/>
              <a:t>Ent</a:t>
            </a:r>
            <a:r>
              <a:rPr lang="en-CA" dirty="0" smtClean="0"/>
              <a:t>. 91:1150-1161.</a:t>
            </a:r>
          </a:p>
          <a:p>
            <a:r>
              <a:rPr lang="en-CA" dirty="0" smtClean="0"/>
              <a:t>Werner, R.A. and E.H. </a:t>
            </a:r>
            <a:r>
              <a:rPr lang="en-CA" dirty="0" err="1" smtClean="0"/>
              <a:t>Holsten</a:t>
            </a:r>
            <a:r>
              <a:rPr lang="en-CA" dirty="0" smtClean="0"/>
              <a:t>.  2002.  Use of semiochemicals of secondary bark beetles to disrupt spruce beetle attraction and survival in Alaska.  USDA Forest Service Research Paper PNW-RP-541.</a:t>
            </a:r>
          </a:p>
          <a:p>
            <a:r>
              <a:rPr lang="en-CA" dirty="0" smtClean="0"/>
              <a:t>Ross, D.W., G.E. </a:t>
            </a:r>
            <a:r>
              <a:rPr lang="en-CA" dirty="0" err="1" smtClean="0"/>
              <a:t>Daterman</a:t>
            </a:r>
            <a:r>
              <a:rPr lang="en-CA" dirty="0" smtClean="0"/>
              <a:t>, and A.S. Munson.  2004.  Evaluation of the antiaggregation pheromone, 3-methylcyclohex-2-en-1-one (MCH), to protect live spruce from spruce beetle (Coleoptera: Scolytidae) infestation in southern Utah.  J. </a:t>
            </a:r>
            <a:r>
              <a:rPr lang="en-CA" dirty="0" err="1" smtClean="0"/>
              <a:t>Ent</a:t>
            </a:r>
            <a:r>
              <a:rPr lang="en-CA" dirty="0" smtClean="0"/>
              <a:t>. Soc. British Columbia 101: 145-146.</a:t>
            </a:r>
          </a:p>
          <a:p>
            <a:pPr lvl="0"/>
            <a:endParaRPr lang="en-CA" dirty="0" smtClean="0"/>
          </a:p>
          <a:p>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100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101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102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2886089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103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64560360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104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07483860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2E378687-821F-47D8-810F-DCC7190BF995}" type="slidenum">
              <a:rPr lang="en-CA" smtClean="0"/>
              <a:pPr>
                <a:defRPr/>
              </a:pPr>
              <a:t>106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77381958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 used perimeter MCH repellents to help prevent DFB attack in a stand of </a:t>
            </a:r>
            <a:r>
              <a:rPr lang="en-CA" dirty="0" err="1" smtClean="0"/>
              <a:t>Fdi</a:t>
            </a:r>
            <a:r>
              <a:rPr lang="en-CA" dirty="0" smtClean="0"/>
              <a:t> that we had spaced, pruned and completed an under burn.   The MCH prevented attack except where there was fresh windfall and the standing trees had significant fire damage.  I hung the 80 repellents along the perimeter of </a:t>
            </a:r>
            <a:r>
              <a:rPr lang="en-CA" dirty="0" err="1" smtClean="0"/>
              <a:t>Blk</a:t>
            </a:r>
            <a:r>
              <a:rPr lang="en-CA" dirty="0" smtClean="0"/>
              <a:t> 11 in about 4 hours (plus 3 hours of travel time). </a:t>
            </a:r>
          </a:p>
          <a:p>
            <a:endParaRPr lang="en-CA" dirty="0"/>
          </a:p>
        </p:txBody>
      </p:sp>
      <p:sp>
        <p:nvSpPr>
          <p:cNvPr id="4" name="Slide Number Placeholder 3"/>
          <p:cNvSpPr>
            <a:spLocks noGrp="1"/>
          </p:cNvSpPr>
          <p:nvPr>
            <p:ph type="sldNum" sz="quarter" idx="10"/>
          </p:nvPr>
        </p:nvSpPr>
        <p:spPr/>
        <p:txBody>
          <a:bodyPr/>
          <a:lstStyle/>
          <a:p>
            <a:pPr>
              <a:defRPr/>
            </a:pPr>
            <a:fld id="{2E378687-821F-47D8-810F-DCC7190BF995}" type="slidenum">
              <a:rPr lang="en-CA" smtClean="0"/>
              <a:pPr>
                <a:defRPr/>
              </a:pPr>
              <a:t>112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854435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800">
                <a:effectLst/>
              </a:defRPr>
            </a:lvl1p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effectLs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1D5FC80B-E5F8-4578-AE1C-A5D8EE8D0A6A}"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CA"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2D6C755D-03A2-42F1-A5B4-278D726EC33E}"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000" b="1" cap="all" baseline="0"/>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9A11541A-2E05-4415-AEAC-3C2BF9F408BE}"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CCA364CF-9BE0-4B8A-A853-2ACC9C9B05DB}"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CA"/>
          </a:p>
        </p:txBody>
      </p:sp>
      <p:sp>
        <p:nvSpPr>
          <p:cNvPr id="8" name="Rectangle 5"/>
          <p:cNvSpPr>
            <a:spLocks noGrp="1" noChangeArrowheads="1"/>
          </p:cNvSpPr>
          <p:nvPr>
            <p:ph type="ftr" sz="quarter" idx="11"/>
          </p:nvPr>
        </p:nvSpPr>
        <p:spPr>
          <a:ln/>
        </p:spPr>
        <p:txBody>
          <a:bodyPr/>
          <a:lstStyle>
            <a:lvl1pPr>
              <a:defRPr/>
            </a:lvl1pPr>
          </a:lstStyle>
          <a:p>
            <a:pPr>
              <a:defRPr/>
            </a:pPr>
            <a:endParaRPr lang="en-CA"/>
          </a:p>
        </p:txBody>
      </p:sp>
      <p:sp>
        <p:nvSpPr>
          <p:cNvPr id="9" name="Rectangle 6"/>
          <p:cNvSpPr>
            <a:spLocks noGrp="1" noChangeArrowheads="1"/>
          </p:cNvSpPr>
          <p:nvPr>
            <p:ph type="sldNum" sz="quarter" idx="12"/>
          </p:nvPr>
        </p:nvSpPr>
        <p:spPr>
          <a:ln/>
        </p:spPr>
        <p:txBody>
          <a:bodyPr/>
          <a:lstStyle>
            <a:lvl1pPr>
              <a:defRPr/>
            </a:lvl1pPr>
          </a:lstStyle>
          <a:p>
            <a:pPr>
              <a:defRPr/>
            </a:pPr>
            <a:fld id="{D8A015C0-17BE-48DB-99FF-79627FA46BFC}"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CA"/>
          </a:p>
        </p:txBody>
      </p:sp>
      <p:sp>
        <p:nvSpPr>
          <p:cNvPr id="4" name="Rectangle 5"/>
          <p:cNvSpPr>
            <a:spLocks noGrp="1" noChangeArrowheads="1"/>
          </p:cNvSpPr>
          <p:nvPr>
            <p:ph type="ftr" sz="quarter" idx="11"/>
          </p:nvPr>
        </p:nvSpPr>
        <p:spPr>
          <a:ln/>
        </p:spPr>
        <p:txBody>
          <a:bodyPr/>
          <a:lstStyle>
            <a:lvl1pPr>
              <a:defRPr/>
            </a:lvl1pPr>
          </a:lstStyle>
          <a:p>
            <a:pPr>
              <a:defRPr/>
            </a:pPr>
            <a:endParaRPr lang="en-CA"/>
          </a:p>
        </p:txBody>
      </p:sp>
      <p:sp>
        <p:nvSpPr>
          <p:cNvPr id="5" name="Rectangle 6"/>
          <p:cNvSpPr>
            <a:spLocks noGrp="1" noChangeArrowheads="1"/>
          </p:cNvSpPr>
          <p:nvPr>
            <p:ph type="sldNum" sz="quarter" idx="12"/>
          </p:nvPr>
        </p:nvSpPr>
        <p:spPr>
          <a:ln/>
        </p:spPr>
        <p:txBody>
          <a:bodyPr/>
          <a:lstStyle>
            <a:lvl1pPr>
              <a:defRPr/>
            </a:lvl1pPr>
          </a:lstStyle>
          <a:p>
            <a:pPr>
              <a:defRPr/>
            </a:pPr>
            <a:fld id="{25A9FD01-28F0-4C76-8A8A-81D59C396EA4}"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p>
        </p:txBody>
      </p:sp>
      <p:sp>
        <p:nvSpPr>
          <p:cNvPr id="3" name="Rectangle 5"/>
          <p:cNvSpPr>
            <a:spLocks noGrp="1" noChangeArrowheads="1"/>
          </p:cNvSpPr>
          <p:nvPr>
            <p:ph type="ftr" sz="quarter" idx="11"/>
          </p:nvPr>
        </p:nvSpPr>
        <p:spPr>
          <a:ln/>
        </p:spPr>
        <p:txBody>
          <a:bodyPr/>
          <a:lstStyle>
            <a:lvl1pPr>
              <a:defRPr/>
            </a:lvl1pPr>
          </a:lstStyle>
          <a:p>
            <a:pPr>
              <a:defRPr/>
            </a:pPr>
            <a:endParaRPr lang="en-CA"/>
          </a:p>
        </p:txBody>
      </p:sp>
      <p:sp>
        <p:nvSpPr>
          <p:cNvPr id="4" name="Rectangle 6"/>
          <p:cNvSpPr>
            <a:spLocks noGrp="1" noChangeArrowheads="1"/>
          </p:cNvSpPr>
          <p:nvPr>
            <p:ph type="sldNum" sz="quarter" idx="12"/>
          </p:nvPr>
        </p:nvSpPr>
        <p:spPr>
          <a:ln/>
        </p:spPr>
        <p:txBody>
          <a:bodyPr/>
          <a:lstStyle>
            <a:lvl1pPr>
              <a:defRPr/>
            </a:lvl1pPr>
          </a:lstStyle>
          <a:p>
            <a:pPr>
              <a:defRPr/>
            </a:pPr>
            <a:fld id="{A63E941F-0615-4D32-83E9-E94E3C9A3C97}"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89E10276-ED7D-49BC-8FD7-5F431E1832D7}"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F7DFF5F3-FF3B-487F-BBB8-82662766E4DE}"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99290E44-BCB2-440B-BF56-5AA4E0ABC761}"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8835ED29-FEB0-49BB-926D-25297F440CC3}" type="slidenum">
              <a:rPr lang="en-CA"/>
              <a:pPr>
                <a:defRPr/>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sz="3000"/>
            </a:lvl1pPr>
          </a:lstStyle>
          <a:p>
            <a:r>
              <a:rPr lang="en-US" dirty="0" smtClean="0"/>
              <a:t>Click to edit Master title style</a:t>
            </a:r>
            <a:endParaRPr lang="en-CA" dirty="0"/>
          </a:p>
        </p:txBody>
      </p:sp>
      <p:sp>
        <p:nvSpPr>
          <p:cNvPr id="3" name="Text Placeholder 2"/>
          <p:cNvSpPr>
            <a:spLocks noGrp="1"/>
          </p:cNvSpPr>
          <p:nvPr>
            <p:ph type="body" sz="half" idx="1"/>
          </p:nvPr>
        </p:nvSpPr>
        <p:spPr>
          <a:xfrm>
            <a:off x="457200" y="1600200"/>
            <a:ext cx="4038600" cy="4525963"/>
          </a:xfrm>
        </p:spPr>
        <p:txBody>
          <a:bodyPr/>
          <a:lstStyle>
            <a:lvl1pPr>
              <a:defRPr sz="2800"/>
            </a:lvl1pPr>
            <a:lvl2pPr>
              <a:defRPr sz="2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CA"/>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CA"/>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7DE37595-9DB9-49AE-8B0C-B7B0E130F127}" type="slidenum">
              <a:rPr lang="en-CA"/>
              <a:pPr/>
              <a:t>‹#›</a:t>
            </a:fld>
            <a:endParaRPr lang="en-CA"/>
          </a:p>
        </p:txBody>
      </p:sp>
    </p:spTree>
    <p:extLst>
      <p:ext uri="{BB962C8B-B14F-4D97-AF65-F5344CB8AC3E}">
        <p14:creationId xmlns:p14="http://schemas.microsoft.com/office/powerpoint/2010/main" val="580013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68313" y="1628775"/>
            <a:ext cx="8229600" cy="4525963"/>
          </a:xfrm>
        </p:spPr>
        <p:txBody>
          <a:bodyPr/>
          <a:lstStyle/>
          <a:p>
            <a:endParaRPr lang="en-CA"/>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CA" altLang="en-US"/>
          </a:p>
        </p:txBody>
      </p:sp>
      <p:sp>
        <p:nvSpPr>
          <p:cNvPr id="5" name="Footer Placeholder 4"/>
          <p:cNvSpPr>
            <a:spLocks noGrp="1"/>
          </p:cNvSpPr>
          <p:nvPr>
            <p:ph type="ftr" sz="quarter" idx="11"/>
          </p:nvPr>
        </p:nvSpPr>
        <p:spPr>
          <a:xfrm>
            <a:off x="3132138" y="6092825"/>
            <a:ext cx="2895600" cy="476250"/>
          </a:xfrm>
        </p:spPr>
        <p:txBody>
          <a:bodyPr/>
          <a:lstStyle>
            <a:lvl1pPr>
              <a:defRPr/>
            </a:lvl1pPr>
          </a:lstStyle>
          <a:p>
            <a:endParaRPr lang="en-CA" alt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59556A5F-FBB4-4363-8A9F-9B03BDE63643}" type="slidenum">
              <a:rPr lang="en-CA" altLang="en-US"/>
              <a:pPr/>
              <a:t>‹#›</a:t>
            </a:fld>
            <a:endParaRPr lang="en-CA" altLang="en-US"/>
          </a:p>
        </p:txBody>
      </p:sp>
    </p:spTree>
    <p:extLst>
      <p:ext uri="{BB962C8B-B14F-4D97-AF65-F5344CB8AC3E}">
        <p14:creationId xmlns:p14="http://schemas.microsoft.com/office/powerpoint/2010/main" val="454911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2016-02-02</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70549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2016-02-02</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052728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2016-02-02</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378713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2016-02-02</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3103624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2016-02-02</a:t>
            </a:fld>
            <a:endParaRPr lang="en-CA">
              <a:solidFill>
                <a:prstClr val="black">
                  <a:tint val="75000"/>
                </a:prstClr>
              </a:solidFill>
            </a:endParaRPr>
          </a:p>
        </p:txBody>
      </p:sp>
      <p:sp>
        <p:nvSpPr>
          <p:cNvPr id="8" name="Footer Placeholder 7"/>
          <p:cNvSpPr>
            <a:spLocks noGrp="1"/>
          </p:cNvSpPr>
          <p:nvPr>
            <p:ph type="ftr" sz="quarter" idx="11"/>
          </p:nvPr>
        </p:nvSpPr>
        <p:spPr/>
        <p:txBody>
          <a:bodyPr/>
          <a:lstStyle/>
          <a:p>
            <a:endParaRPr lang="en-CA">
              <a:solidFill>
                <a:prstClr val="black">
                  <a:tint val="75000"/>
                </a:prstClr>
              </a:solidFill>
            </a:endParaRPr>
          </a:p>
        </p:txBody>
      </p:sp>
      <p:sp>
        <p:nvSpPr>
          <p:cNvPr id="9" name="Slide Number Placeholder 8"/>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932588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2016-02-02</a:t>
            </a:fld>
            <a:endParaRPr lang="en-CA">
              <a:solidFill>
                <a:prstClr val="black">
                  <a:tint val="75000"/>
                </a:prstClr>
              </a:solidFill>
            </a:endParaRPr>
          </a:p>
        </p:txBody>
      </p:sp>
      <p:sp>
        <p:nvSpPr>
          <p:cNvPr id="4" name="Footer Placeholder 3"/>
          <p:cNvSpPr>
            <a:spLocks noGrp="1"/>
          </p:cNvSpPr>
          <p:nvPr>
            <p:ph type="ftr" sz="quarter" idx="11"/>
          </p:nvPr>
        </p:nvSpPr>
        <p:spPr/>
        <p:txBody>
          <a:bodyPr/>
          <a:lstStyle/>
          <a:p>
            <a:endParaRPr lang="en-CA">
              <a:solidFill>
                <a:prstClr val="black">
                  <a:tint val="75000"/>
                </a:prstClr>
              </a:solidFill>
            </a:endParaRPr>
          </a:p>
        </p:txBody>
      </p:sp>
      <p:sp>
        <p:nvSpPr>
          <p:cNvPr id="5" name="Slide Number Placeholder 4"/>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90861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2016-02-02</a:t>
            </a:fld>
            <a:endParaRPr lang="en-CA">
              <a:solidFill>
                <a:prstClr val="black">
                  <a:tint val="75000"/>
                </a:prstClr>
              </a:solidFill>
            </a:endParaRPr>
          </a:p>
        </p:txBody>
      </p:sp>
      <p:sp>
        <p:nvSpPr>
          <p:cNvPr id="3" name="Footer Placeholder 2"/>
          <p:cNvSpPr>
            <a:spLocks noGrp="1"/>
          </p:cNvSpPr>
          <p:nvPr>
            <p:ph type="ftr" sz="quarter" idx="11"/>
          </p:nvPr>
        </p:nvSpPr>
        <p:spPr/>
        <p:txBody>
          <a:bodyPr/>
          <a:lstStyle/>
          <a:p>
            <a:endParaRPr lang="en-CA">
              <a:solidFill>
                <a:prstClr val="black">
                  <a:tint val="75000"/>
                </a:prstClr>
              </a:solidFill>
            </a:endParaRPr>
          </a:p>
        </p:txBody>
      </p:sp>
      <p:sp>
        <p:nvSpPr>
          <p:cNvPr id="4" name="Slide Number Placeholder 3"/>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5806208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2016-02-02</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097404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2016-02-02</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357627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2016-02-02</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1903543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2016-02-02</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628011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CA" dirty="0"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48ADD46-C44C-4952-A97F-2681BE89F42D}" type="slidenum">
              <a:rPr lang="en-CA"/>
              <a:pPr>
                <a:defRPr/>
              </a:pPr>
              <a:t>‹#›</a:t>
            </a:fld>
            <a:endParaRPr lang="en-CA"/>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Lst>
  <p:txStyles>
    <p:titleStyle>
      <a:lvl1pPr algn="ctr" rtl="0" eaLnBrk="0" fontAlgn="base" hangingPunct="0">
        <a:spcBef>
          <a:spcPct val="0"/>
        </a:spcBef>
        <a:spcAft>
          <a:spcPct val="0"/>
        </a:spcAft>
        <a:defRPr sz="3800" b="1">
          <a:solidFill>
            <a:schemeClr val="bg1"/>
          </a:solidFill>
          <a:effectLst/>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2pPr>
      <a:lvl3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3pPr>
      <a:lvl4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4pPr>
      <a:lvl5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5pPr>
      <a:lvl6pPr marL="4572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har char="•"/>
        <a:defRPr sz="3200" b="1">
          <a:solidFill>
            <a:schemeClr val="bg1"/>
          </a:solidFill>
          <a:effectLst/>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b="1">
          <a:solidFill>
            <a:schemeClr val="bg1"/>
          </a:solidFill>
          <a:latin typeface="Calibri" panose="020F050202020403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800" b="1">
          <a:solidFill>
            <a:schemeClr val="bg1"/>
          </a:solidFill>
          <a:latin typeface="Calibri" panose="020F050202020403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400" b="1">
          <a:solidFill>
            <a:schemeClr val="bg1"/>
          </a:solidFill>
          <a:latin typeface="Calibri" panose="020F050202020403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400" b="1">
          <a:solidFill>
            <a:schemeClr val="bg1"/>
          </a:solidFill>
          <a:latin typeface="Calibri" panose="020F0502020204030204" pitchFamily="34" charset="0"/>
          <a:cs typeface="Calibri" panose="020F0502020204030204" pitchFamily="34" charset="0"/>
        </a:defRPr>
      </a:lvl5pPr>
      <a:lvl6pPr marL="2514600" indent="-228600" algn="l" rtl="0" fontAlgn="base">
        <a:spcBef>
          <a:spcPct val="20000"/>
        </a:spcBef>
        <a:spcAft>
          <a:spcPct val="0"/>
        </a:spcAft>
        <a:buChar char="»"/>
        <a:defRPr sz="2000">
          <a:solidFill>
            <a:schemeClr val="bg1"/>
          </a:solidFill>
          <a:latin typeface="+mn-lt"/>
          <a:cs typeface="+mn-cs"/>
        </a:defRPr>
      </a:lvl6pPr>
      <a:lvl7pPr marL="2971800" indent="-228600" algn="l" rtl="0" fontAlgn="base">
        <a:spcBef>
          <a:spcPct val="20000"/>
        </a:spcBef>
        <a:spcAft>
          <a:spcPct val="0"/>
        </a:spcAft>
        <a:buChar char="»"/>
        <a:defRPr sz="2000">
          <a:solidFill>
            <a:schemeClr val="bg1"/>
          </a:solidFill>
          <a:latin typeface="+mn-lt"/>
          <a:cs typeface="+mn-cs"/>
        </a:defRPr>
      </a:lvl7pPr>
      <a:lvl8pPr marL="3429000" indent="-228600" algn="l" rtl="0" fontAlgn="base">
        <a:spcBef>
          <a:spcPct val="20000"/>
        </a:spcBef>
        <a:spcAft>
          <a:spcPct val="0"/>
        </a:spcAft>
        <a:buChar char="»"/>
        <a:defRPr sz="2000">
          <a:solidFill>
            <a:schemeClr val="bg1"/>
          </a:solidFill>
          <a:latin typeface="+mn-lt"/>
          <a:cs typeface="+mn-cs"/>
        </a:defRPr>
      </a:lvl8pPr>
      <a:lvl9pPr marL="3886200" indent="-228600" algn="l" rtl="0" fontAlgn="base">
        <a:spcBef>
          <a:spcPct val="20000"/>
        </a:spcBef>
        <a:spcAft>
          <a:spcPct val="0"/>
        </a:spcAft>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C6A8BB40-F127-49A2-A98C-4E28B8FCE994}" type="datetimeFigureOut">
              <a:rPr lang="en-CA" smtClean="0">
                <a:solidFill>
                  <a:prstClr val="black">
                    <a:tint val="75000"/>
                  </a:prstClr>
                </a:solidFill>
                <a:latin typeface="Calibri"/>
                <a:cs typeface="+mn-cs"/>
              </a:rPr>
              <a:pPr fontAlgn="auto">
                <a:spcBef>
                  <a:spcPts val="0"/>
                </a:spcBef>
                <a:spcAft>
                  <a:spcPts val="0"/>
                </a:spcAft>
              </a:pPr>
              <a:t>2016-02-02</a:t>
            </a:fld>
            <a:endParaRPr lang="en-CA">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CA">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02D9C14-6FA3-42E4-B103-FFB05609D9AB}" type="slidenum">
              <a:rPr lang="en-CA" smtClean="0">
                <a:solidFill>
                  <a:prstClr val="black">
                    <a:tint val="75000"/>
                  </a:prstClr>
                </a:solidFill>
                <a:latin typeface="Calibri"/>
                <a:cs typeface="+mn-cs"/>
              </a:rPr>
              <a:pPr fontAlgn="auto">
                <a:spcBef>
                  <a:spcPts val="0"/>
                </a:spcBef>
                <a:spcAft>
                  <a:spcPts val="0"/>
                </a:spcAft>
              </a:pPr>
              <a:t>‹#›</a:t>
            </a:fld>
            <a:endParaRPr lang="en-CA">
              <a:solidFill>
                <a:prstClr val="black">
                  <a:tint val="75000"/>
                </a:prstClr>
              </a:solidFill>
              <a:latin typeface="Calibri"/>
              <a:cs typeface="+mn-cs"/>
            </a:endParaRPr>
          </a:p>
        </p:txBody>
      </p:sp>
    </p:spTree>
    <p:extLst>
      <p:ext uri="{BB962C8B-B14F-4D97-AF65-F5344CB8AC3E}">
        <p14:creationId xmlns:p14="http://schemas.microsoft.com/office/powerpoint/2010/main" val="36439615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22.wmf"/></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7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5.xm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7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9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3" descr="Hawkins Creek 2009_3.jpg"/>
          <p:cNvPicPr>
            <a:picLocks noChangeAspect="1"/>
          </p:cNvPicPr>
          <p:nvPr/>
        </p:nvPicPr>
        <p:blipFill>
          <a:blip r:embed="rId3" cstate="print"/>
          <a:stretch>
            <a:fillRect/>
          </a:stretch>
        </p:blipFill>
        <p:spPr bwMode="auto">
          <a:xfrm>
            <a:off x="-533400" y="0"/>
            <a:ext cx="10292576" cy="6858000"/>
          </a:xfrm>
          <a:prstGeom prst="rect">
            <a:avLst/>
          </a:prstGeom>
          <a:noFill/>
          <a:ln w="9525">
            <a:noFill/>
            <a:miter lim="800000"/>
            <a:headEnd/>
            <a:tailEnd/>
          </a:ln>
        </p:spPr>
      </p:pic>
      <p:sp>
        <p:nvSpPr>
          <p:cNvPr id="10" name="TextBox 9"/>
          <p:cNvSpPr txBox="1"/>
          <p:nvPr/>
        </p:nvSpPr>
        <p:spPr>
          <a:xfrm>
            <a:off x="106680" y="374809"/>
            <a:ext cx="4693920" cy="2215991"/>
          </a:xfrm>
          <a:prstGeom prst="rect">
            <a:avLst/>
          </a:prstGeom>
          <a:solidFill>
            <a:srgbClr val="000000">
              <a:alpha val="50196"/>
            </a:srgbClr>
          </a:solidFill>
        </p:spPr>
        <p:txBody>
          <a:bodyPr wrap="square" rtlCol="0">
            <a:spAutoFit/>
          </a:bodyPr>
          <a:lstStyle/>
          <a:p>
            <a:pPr fontAlgn="auto">
              <a:spcBef>
                <a:spcPts val="0"/>
              </a:spcBef>
              <a:spcAft>
                <a:spcPts val="0"/>
              </a:spcAft>
            </a:pPr>
            <a:r>
              <a:rPr lang="en-CA" sz="1800" dirty="0" smtClean="0">
                <a:solidFill>
                  <a:prstClr val="white"/>
                </a:solidFill>
                <a:latin typeface="Calibri"/>
                <a:cs typeface="+mn-cs"/>
              </a:rPr>
              <a:t>  </a:t>
            </a:r>
            <a:r>
              <a:rPr lang="en-CA" dirty="0" smtClean="0">
                <a:solidFill>
                  <a:prstClr val="white"/>
                </a:solidFill>
                <a:latin typeface="Calibri"/>
                <a:cs typeface="+mn-cs"/>
              </a:rPr>
              <a:t>K</a:t>
            </a:r>
            <a:r>
              <a:rPr lang="en-CA" b="1" dirty="0" smtClean="0">
                <a:solidFill>
                  <a:prstClr val="white"/>
                </a:solidFill>
                <a:latin typeface="Calibri"/>
                <a:cs typeface="+mn-cs"/>
              </a:rPr>
              <a:t>ootenay-Boundary Region</a:t>
            </a:r>
          </a:p>
          <a:p>
            <a:pPr fontAlgn="auto">
              <a:spcBef>
                <a:spcPts val="0"/>
              </a:spcBef>
              <a:spcAft>
                <a:spcPts val="0"/>
              </a:spcAft>
              <a:buFont typeface="Arial" pitchFamily="34" charset="0"/>
              <a:buChar char="•"/>
            </a:pPr>
            <a:r>
              <a:rPr lang="en-CA" b="1" dirty="0" smtClean="0">
                <a:solidFill>
                  <a:prstClr val="white"/>
                </a:solidFill>
                <a:latin typeface="Calibri"/>
                <a:cs typeface="+mn-cs"/>
              </a:rPr>
              <a:t>  2 Districts</a:t>
            </a:r>
          </a:p>
          <a:p>
            <a:pPr fontAlgn="auto">
              <a:spcBef>
                <a:spcPts val="0"/>
              </a:spcBef>
              <a:spcAft>
                <a:spcPts val="0"/>
              </a:spcAft>
              <a:buFont typeface="Arial" pitchFamily="34" charset="0"/>
              <a:buChar char="•"/>
            </a:pPr>
            <a:r>
              <a:rPr lang="en-CA" b="1" dirty="0" smtClean="0">
                <a:solidFill>
                  <a:prstClr val="white"/>
                </a:solidFill>
                <a:latin typeface="Calibri"/>
                <a:cs typeface="+mn-cs"/>
              </a:rPr>
              <a:t>  7 Timber supply Areas</a:t>
            </a:r>
          </a:p>
          <a:p>
            <a:pPr fontAlgn="auto">
              <a:spcBef>
                <a:spcPts val="0"/>
              </a:spcBef>
              <a:spcAft>
                <a:spcPts val="0"/>
              </a:spcAft>
              <a:buFont typeface="Arial" pitchFamily="34" charset="0"/>
              <a:buChar char="•"/>
            </a:pPr>
            <a:r>
              <a:rPr lang="en-CA" b="1" dirty="0" smtClean="0">
                <a:solidFill>
                  <a:prstClr val="white"/>
                </a:solidFill>
                <a:latin typeface="Calibri"/>
                <a:cs typeface="+mn-cs"/>
              </a:rPr>
              <a:t>  Diverse forests with 13 commercial conifer species</a:t>
            </a:r>
            <a:r>
              <a:rPr lang="en-CA" dirty="0" smtClean="0">
                <a:solidFill>
                  <a:prstClr val="white"/>
                </a:solidFill>
                <a:latin typeface="Calibri"/>
                <a:cs typeface="+mn-cs"/>
              </a:rPr>
              <a:t>.</a:t>
            </a:r>
          </a:p>
          <a:p>
            <a:pPr fontAlgn="auto">
              <a:spcBef>
                <a:spcPts val="0"/>
              </a:spcBef>
              <a:spcAft>
                <a:spcPts val="0"/>
              </a:spcAft>
            </a:pPr>
            <a:endParaRPr lang="en-CA" sz="1800" dirty="0">
              <a:solidFill>
                <a:prstClr val="white"/>
              </a:solidFill>
              <a:latin typeface="Calibri"/>
              <a:cs typeface="+mn-cs"/>
            </a:endParaRPr>
          </a:p>
        </p:txBody>
      </p:sp>
      <p:pic>
        <p:nvPicPr>
          <p:cNvPr id="6" name="Picture 5" descr="RNE colour 2012.jpg"/>
          <p:cNvPicPr>
            <a:picLocks noChangeAspect="1"/>
          </p:cNvPicPr>
          <p:nvPr/>
        </p:nvPicPr>
        <p:blipFill>
          <a:blip r:embed="rId4" cstate="print"/>
          <a:stretch>
            <a:fillRect/>
          </a:stretch>
        </p:blipFill>
        <p:spPr>
          <a:xfrm>
            <a:off x="4191000" y="1524000"/>
            <a:ext cx="5246843" cy="5334000"/>
          </a:xfrm>
          <a:prstGeom prst="rect">
            <a:avLst/>
          </a:prstGeom>
        </p:spPr>
      </p:pic>
    </p:spTree>
    <p:extLst>
      <p:ext uri="{BB962C8B-B14F-4D97-AF65-F5344CB8AC3E}">
        <p14:creationId xmlns:p14="http://schemas.microsoft.com/office/powerpoint/2010/main" val="141905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3" descr="Hawkins Creek 2009_3.jpg"/>
          <p:cNvPicPr>
            <a:picLocks noChangeAspect="1"/>
          </p:cNvPicPr>
          <p:nvPr/>
        </p:nvPicPr>
        <p:blipFill>
          <a:blip r:embed="rId3" cstate="print"/>
          <a:stretch>
            <a:fillRect/>
          </a:stretch>
        </p:blipFill>
        <p:spPr bwMode="auto">
          <a:xfrm>
            <a:off x="-533400" y="0"/>
            <a:ext cx="10292576" cy="6858000"/>
          </a:xfrm>
          <a:prstGeom prst="rect">
            <a:avLst/>
          </a:prstGeom>
          <a:noFill/>
          <a:ln w="9525">
            <a:noFill/>
            <a:miter lim="800000"/>
            <a:headEnd/>
            <a:tailEnd/>
          </a:ln>
        </p:spPr>
      </p:pic>
      <p:pic>
        <p:nvPicPr>
          <p:cNvPr id="19458" name="Picture 2" descr="C:\Users\ajstock\Downloads\4_Pest Management\1_IBx_BARKBEETLES\IBM\Photos and grafix\mpb head and eyes.jpg"/>
          <p:cNvPicPr>
            <a:picLocks noChangeAspect="1" noChangeArrowheads="1"/>
          </p:cNvPicPr>
          <p:nvPr/>
        </p:nvPicPr>
        <p:blipFill>
          <a:blip r:embed="rId4" cstate="print"/>
          <a:srcRect/>
          <a:stretch>
            <a:fillRect/>
          </a:stretch>
        </p:blipFill>
        <p:spPr bwMode="auto">
          <a:xfrm>
            <a:off x="52387" y="1755775"/>
            <a:ext cx="4227095" cy="3346450"/>
          </a:xfrm>
          <a:prstGeom prst="rect">
            <a:avLst/>
          </a:prstGeom>
          <a:ln>
            <a:noFill/>
          </a:ln>
          <a:effectLst>
            <a:softEdge rad="112500"/>
          </a:effectLst>
        </p:spPr>
      </p:pic>
      <p:pic>
        <p:nvPicPr>
          <p:cNvPr id="5" name="Content Placeholder 3" descr="Green Pl.jpg"/>
          <p:cNvPicPr>
            <a:picLocks noGrp="1" noChangeAspect="1"/>
          </p:cNvPicPr>
          <p:nvPr>
            <p:ph idx="1"/>
          </p:nvPr>
        </p:nvPicPr>
        <p:blipFill>
          <a:blip r:embed="rId5" cstate="print"/>
          <a:stretch>
            <a:fillRect/>
          </a:stretch>
        </p:blipFill>
        <p:spPr bwMode="auto">
          <a:xfrm>
            <a:off x="5257800" y="609600"/>
            <a:ext cx="3855063" cy="5791200"/>
          </a:xfrm>
          <a:prstGeom prst="rect">
            <a:avLst/>
          </a:prstGeom>
          <a:ln>
            <a:noFill/>
          </a:ln>
          <a:effectLst>
            <a:softEdge rad="112500"/>
          </a:effectLst>
        </p:spPr>
      </p:pic>
      <p:sp>
        <p:nvSpPr>
          <p:cNvPr id="7" name="TextBox 6"/>
          <p:cNvSpPr txBox="1"/>
          <p:nvPr/>
        </p:nvSpPr>
        <p:spPr>
          <a:xfrm>
            <a:off x="4419600" y="2819400"/>
            <a:ext cx="1066800" cy="769441"/>
          </a:xfrm>
          <a:prstGeom prst="rect">
            <a:avLst/>
          </a:prstGeom>
          <a:noFill/>
        </p:spPr>
        <p:txBody>
          <a:bodyPr wrap="square" rtlCol="0">
            <a:spAutoFit/>
          </a:bodyPr>
          <a:lstStyle/>
          <a:p>
            <a:r>
              <a:rPr lang="en-CA" sz="44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VS</a:t>
            </a:r>
            <a:r>
              <a:rPr lang="en-CA" sz="4400" b="1" dirty="0" smtClean="0">
                <a:solidFill>
                  <a:schemeClr val="bg1"/>
                </a:solidFill>
                <a:latin typeface="Calibri" panose="020F0502020204030204" pitchFamily="34" charset="0"/>
                <a:cs typeface="Calibri" panose="020F0502020204030204" pitchFamily="34" charset="0"/>
              </a:rPr>
              <a:t>.</a:t>
            </a:r>
            <a:endParaRPr lang="en-CA" sz="4400" b="1" dirty="0">
              <a:solidFill>
                <a:schemeClr val="bg1"/>
              </a:solidFill>
              <a:latin typeface="Calibri" panose="020F0502020204030204" pitchFamily="34" charset="0"/>
              <a:cs typeface="Calibri" panose="020F0502020204030204" pitchFamily="34" charset="0"/>
            </a:endParaRPr>
          </a:p>
        </p:txBody>
      </p:sp>
      <p:sp>
        <p:nvSpPr>
          <p:cNvPr id="6" name="Title 12"/>
          <p:cNvSpPr>
            <a:spLocks noGrp="1"/>
          </p:cNvSpPr>
          <p:nvPr>
            <p:ph type="title"/>
          </p:nvPr>
        </p:nvSpPr>
        <p:spPr>
          <a:xfrm>
            <a:off x="381000" y="152400"/>
            <a:ext cx="3352800" cy="1554162"/>
          </a:xfrm>
          <a:solidFill>
            <a:schemeClr val="bg2"/>
          </a:solidFill>
        </p:spPr>
        <p:txBody>
          <a:bodyPr/>
          <a:lstStyle/>
          <a:p>
            <a:r>
              <a:rPr lang="en-CA" sz="2800" dirty="0" smtClean="0">
                <a:solidFill>
                  <a:schemeClr val="tx1"/>
                </a:solidFill>
              </a:rPr>
              <a:t>Bark beetle management</a:t>
            </a:r>
            <a:br>
              <a:rPr lang="en-CA" sz="2800" dirty="0" smtClean="0">
                <a:solidFill>
                  <a:schemeClr val="tx1"/>
                </a:solidFill>
              </a:rPr>
            </a:br>
            <a:r>
              <a:rPr lang="en-CA" sz="2800" dirty="0" smtClean="0">
                <a:solidFill>
                  <a:schemeClr val="tx1"/>
                </a:solidFill>
              </a:rPr>
              <a:t>review</a:t>
            </a:r>
            <a:endParaRPr lang="en-CA" sz="2800" dirty="0">
              <a:solidFill>
                <a:schemeClr val="tx1"/>
              </a:solidFill>
            </a:endParaRPr>
          </a:p>
        </p:txBody>
      </p:sp>
      <p:sp>
        <p:nvSpPr>
          <p:cNvPr id="3" name="Rectangle 2"/>
          <p:cNvSpPr/>
          <p:nvPr/>
        </p:nvSpPr>
        <p:spPr>
          <a:xfrm>
            <a:off x="152400" y="5092700"/>
            <a:ext cx="4876800" cy="1569660"/>
          </a:xfrm>
          <a:prstGeom prst="rect">
            <a:avLst/>
          </a:prstGeom>
        </p:spPr>
        <p:txBody>
          <a:bodyPr wrap="square">
            <a:spAutoFit/>
          </a:bodyPr>
          <a:lstStyle/>
          <a:p>
            <a:r>
              <a:rPr lang="en-CA" sz="3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Mountain pine beetle</a:t>
            </a:r>
            <a:r>
              <a:rPr lang="en-CA" sz="32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a:p>
            <a:r>
              <a:rPr lang="en-CA" sz="32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Douglas-fir </a:t>
            </a:r>
            <a:r>
              <a:rPr lang="en-CA" sz="3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beetle</a:t>
            </a:r>
            <a:r>
              <a:rPr lang="en-CA" sz="32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a:p>
            <a:r>
              <a:rPr lang="en-CA" sz="32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spruce </a:t>
            </a:r>
            <a:r>
              <a:rPr lang="en-CA" sz="3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beetle</a:t>
            </a:r>
          </a:p>
        </p:txBody>
      </p:sp>
    </p:spTree>
    <p:extLst>
      <p:ext uri="{BB962C8B-B14F-4D97-AF65-F5344CB8AC3E}">
        <p14:creationId xmlns:p14="http://schemas.microsoft.com/office/powerpoint/2010/main" val="346562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awkins Creek 2009_3.jpg"/>
          <p:cNvPicPr>
            <a:picLocks noChangeAspect="1"/>
          </p:cNvPicPr>
          <p:nvPr/>
        </p:nvPicPr>
        <p:blipFill>
          <a:blip r:embed="rId3" cstate="print"/>
          <a:stretch>
            <a:fillRect/>
          </a:stretch>
        </p:blipFill>
        <p:spPr bwMode="auto">
          <a:xfrm>
            <a:off x="-533400" y="0"/>
            <a:ext cx="10292576" cy="6858000"/>
          </a:xfrm>
          <a:prstGeom prst="rect">
            <a:avLst/>
          </a:prstGeom>
          <a:noFill/>
          <a:ln w="9525">
            <a:noFill/>
            <a:miter lim="800000"/>
            <a:headEnd/>
            <a:tailEnd/>
          </a:ln>
        </p:spPr>
      </p:pic>
      <p:sp>
        <p:nvSpPr>
          <p:cNvPr id="2" name="Title 1"/>
          <p:cNvSpPr>
            <a:spLocks noGrp="1"/>
          </p:cNvSpPr>
          <p:nvPr>
            <p:ph type="title"/>
          </p:nvPr>
        </p:nvSpPr>
        <p:spPr>
          <a:xfrm>
            <a:off x="457200" y="0"/>
            <a:ext cx="8229600" cy="1143000"/>
          </a:xfrm>
        </p:spPr>
        <p:txBody>
          <a:bodyPr/>
          <a:lstStyle/>
          <a:p>
            <a:r>
              <a:rPr lang="en-CA" dirty="0" smtClean="0"/>
              <a:t>Agenda</a:t>
            </a:r>
            <a:endParaRPr lang="en-CA" dirty="0"/>
          </a:p>
        </p:txBody>
      </p:sp>
      <p:sp>
        <p:nvSpPr>
          <p:cNvPr id="3" name="Content Placeholder 2"/>
          <p:cNvSpPr>
            <a:spLocks noGrp="1"/>
          </p:cNvSpPr>
          <p:nvPr>
            <p:ph idx="1"/>
          </p:nvPr>
        </p:nvSpPr>
        <p:spPr>
          <a:xfrm>
            <a:off x="-19050" y="1600200"/>
            <a:ext cx="9448800" cy="4724400"/>
          </a:xfrm>
          <a:solidFill>
            <a:srgbClr val="C0C0C0">
              <a:alpha val="50196"/>
            </a:srgbClr>
          </a:solidFill>
        </p:spPr>
        <p:txBody>
          <a:bodyPr/>
          <a:lstStyle/>
          <a:p>
            <a:r>
              <a:rPr lang="en-CA" dirty="0" smtClean="0">
                <a:effectLst>
                  <a:outerShdw blurRad="38100" dist="38100" dir="2700000" algn="tl">
                    <a:srgbClr val="000000">
                      <a:alpha val="43137"/>
                    </a:srgbClr>
                  </a:outerShdw>
                </a:effectLst>
              </a:rPr>
              <a:t>Common features of bark beetle life cycles</a:t>
            </a:r>
          </a:p>
          <a:p>
            <a:r>
              <a:rPr lang="en-CA" dirty="0" smtClean="0">
                <a:effectLst>
                  <a:outerShdw blurRad="38100" dist="38100" dir="2700000" algn="tl">
                    <a:srgbClr val="000000">
                      <a:alpha val="43137"/>
                    </a:srgbClr>
                  </a:outerShdw>
                </a:effectLst>
              </a:rPr>
              <a:t>Common features of bark beetle management</a:t>
            </a:r>
          </a:p>
          <a:p>
            <a:r>
              <a:rPr lang="en-CA" dirty="0" smtClean="0">
                <a:effectLst>
                  <a:outerShdw blurRad="38100" dist="38100" dir="2700000" algn="tl">
                    <a:srgbClr val="000000">
                      <a:alpha val="43137"/>
                    </a:srgbClr>
                  </a:outerShdw>
                </a:effectLst>
              </a:rPr>
              <a:t>Selecting and implementing strategies</a:t>
            </a:r>
          </a:p>
          <a:p>
            <a:r>
              <a:rPr lang="en-CA" dirty="0" smtClean="0">
                <a:effectLst>
                  <a:outerShdw blurRad="38100" dist="38100" dir="2700000" algn="tl">
                    <a:srgbClr val="000000">
                      <a:alpha val="43137"/>
                    </a:srgbClr>
                  </a:outerShdw>
                </a:effectLst>
              </a:rPr>
              <a:t>Population dynamics and management options for IBM, IBD, IBS</a:t>
            </a:r>
          </a:p>
          <a:p>
            <a:r>
              <a:rPr lang="en-CA" dirty="0" smtClean="0">
                <a:effectLst>
                  <a:outerShdw blurRad="38100" dist="38100" dir="2700000" algn="tl">
                    <a:srgbClr val="000000">
                      <a:alpha val="43137"/>
                    </a:srgbClr>
                  </a:outerShdw>
                </a:effectLst>
              </a:rPr>
              <a:t>Post-fire management</a:t>
            </a:r>
          </a:p>
          <a:p>
            <a:r>
              <a:rPr lang="en-CA" dirty="0" smtClean="0">
                <a:effectLst>
                  <a:outerShdw blurRad="38100" dist="38100" dir="2700000" algn="tl">
                    <a:srgbClr val="000000">
                      <a:alpha val="43137"/>
                    </a:srgbClr>
                  </a:outerShdw>
                </a:effectLst>
              </a:rPr>
              <a:t>Lightly covered: specific life cycles</a:t>
            </a:r>
          </a:p>
          <a:p>
            <a:r>
              <a:rPr lang="en-CA" dirty="0" smtClean="0">
                <a:effectLst>
                  <a:outerShdw blurRad="38100" dist="38100" dir="2700000" algn="tl">
                    <a:srgbClr val="000000">
                      <a:alpha val="43137"/>
                    </a:srgbClr>
                  </a:outerShdw>
                </a:effectLst>
              </a:rPr>
              <a:t>Not covered:  surveys, specific susceptibility ratings</a:t>
            </a:r>
            <a:endParaRPr lang="en-CA"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7847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76200"/>
            <a:ext cx="5181600" cy="3437128"/>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75" y="38101"/>
            <a:ext cx="3552825" cy="4603188"/>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6710"/>
            <a:ext cx="2276701" cy="3317951"/>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3892" y="4724400"/>
            <a:ext cx="6236208" cy="2359152"/>
          </a:xfrm>
          <a:prstGeom prst="rect">
            <a:avLst/>
          </a:prstGeom>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90937" y="4273676"/>
            <a:ext cx="4200525" cy="1538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28559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23825"/>
            <a:ext cx="3165914" cy="4555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95301" y="4895195"/>
            <a:ext cx="8115299" cy="1107996"/>
          </a:xfrm>
          <a:prstGeom prst="rect">
            <a:avLst/>
          </a:prstGeom>
          <a:noFill/>
        </p:spPr>
        <p:txBody>
          <a:bodyPr wrap="square" rtlCol="0">
            <a:spAutoFit/>
          </a:bodyPr>
          <a:lstStyle/>
          <a:p>
            <a:r>
              <a:rPr lang="en-CA" b="1" dirty="0">
                <a:solidFill>
                  <a:schemeClr val="bg1"/>
                </a:solidFill>
              </a:rPr>
              <a:t>Bark Beetle Management Guidebook October 1995</a:t>
            </a:r>
          </a:p>
          <a:p>
            <a:r>
              <a:rPr lang="en-CA" sz="1800" b="1" dirty="0" smtClean="0">
                <a:solidFill>
                  <a:schemeClr val="bg1"/>
                </a:solidFill>
              </a:rPr>
              <a:t>https</a:t>
            </a:r>
            <a:r>
              <a:rPr lang="en-CA" sz="1800" b="1" dirty="0">
                <a:solidFill>
                  <a:schemeClr val="bg1"/>
                </a:solidFill>
              </a:rPr>
              <a:t>://www.for.gov.bc.ca/tasb/legsregs/fpc/fpcguide/beetle/betletoc.htm</a:t>
            </a:r>
          </a:p>
          <a:p>
            <a:endParaRPr lang="en-CA" dirty="0">
              <a:solidFill>
                <a:schemeClr val="bg1"/>
              </a:solidFill>
            </a:endParaRPr>
          </a:p>
        </p:txBody>
      </p:sp>
      <p:sp>
        <p:nvSpPr>
          <p:cNvPr id="4" name="Rectangle 3"/>
          <p:cNvSpPr/>
          <p:nvPr/>
        </p:nvSpPr>
        <p:spPr>
          <a:xfrm>
            <a:off x="685800" y="5715000"/>
            <a:ext cx="7010400" cy="461665"/>
          </a:xfrm>
          <a:prstGeom prst="rect">
            <a:avLst/>
          </a:prstGeom>
        </p:spPr>
        <p:txBody>
          <a:bodyPr wrap="square">
            <a:spAutoFit/>
          </a:bodyPr>
          <a:lstStyle/>
          <a:p>
            <a:r>
              <a:rPr lang="en-CA" b="1" dirty="0">
                <a:solidFill>
                  <a:schemeClr val="bg1"/>
                </a:solidFill>
              </a:rPr>
              <a:t>ftp:\RSI\external\outgoing\</a:t>
            </a:r>
            <a:r>
              <a:rPr lang="en-CA" b="1" dirty="0" err="1">
                <a:solidFill>
                  <a:schemeClr val="bg1"/>
                </a:solidFill>
              </a:rPr>
              <a:t>Art_Stock</a:t>
            </a:r>
            <a:r>
              <a:rPr lang="en-CA" b="1" dirty="0">
                <a:solidFill>
                  <a:schemeClr val="bg1"/>
                </a:solidFill>
              </a:rPr>
              <a:t>\BB info</a:t>
            </a:r>
          </a:p>
        </p:txBody>
      </p:sp>
      <p:sp>
        <p:nvSpPr>
          <p:cNvPr id="5" name="TextBox 4"/>
          <p:cNvSpPr txBox="1"/>
          <p:nvPr/>
        </p:nvSpPr>
        <p:spPr>
          <a:xfrm>
            <a:off x="1257301" y="1671935"/>
            <a:ext cx="1943099" cy="461665"/>
          </a:xfrm>
          <a:prstGeom prst="rect">
            <a:avLst/>
          </a:prstGeom>
          <a:noFill/>
        </p:spPr>
        <p:txBody>
          <a:bodyPr wrap="square" rtlCol="0">
            <a:spAutoFit/>
          </a:bodyPr>
          <a:lstStyle/>
          <a:p>
            <a:r>
              <a:rPr lang="en-CA" b="1" dirty="0" smtClean="0">
                <a:solidFill>
                  <a:schemeClr val="bg1"/>
                </a:solidFill>
                <a:latin typeface="Calibri" panose="020F0502020204030204" pitchFamily="34" charset="0"/>
                <a:cs typeface="Calibri" panose="020F0502020204030204" pitchFamily="34" charset="0"/>
              </a:rPr>
              <a:t>More stuff:</a:t>
            </a:r>
            <a:endParaRPr lang="en-CA"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79016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pb head and eyes.jpg"/>
          <p:cNvPicPr>
            <a:picLocks noChangeAspect="1"/>
          </p:cNvPicPr>
          <p:nvPr/>
        </p:nvPicPr>
        <p:blipFill>
          <a:blip r:embed="rId3" cstate="print"/>
          <a:stretch>
            <a:fillRect/>
          </a:stretch>
        </p:blipFill>
        <p:spPr>
          <a:xfrm>
            <a:off x="3850105" y="2667001"/>
            <a:ext cx="5293895" cy="4191000"/>
          </a:xfrm>
          <a:prstGeom prst="rect">
            <a:avLst/>
          </a:prstGeom>
        </p:spPr>
      </p:pic>
      <p:sp>
        <p:nvSpPr>
          <p:cNvPr id="111619" name="Rectangle 3"/>
          <p:cNvSpPr>
            <a:spLocks noGrp="1" noChangeArrowheads="1"/>
          </p:cNvSpPr>
          <p:nvPr>
            <p:ph idx="1"/>
          </p:nvPr>
        </p:nvSpPr>
        <p:spPr>
          <a:xfrm>
            <a:off x="609600" y="2694710"/>
            <a:ext cx="4953000" cy="3352800"/>
          </a:xfrm>
        </p:spPr>
        <p:txBody>
          <a:bodyPr/>
          <a:lstStyle/>
          <a:p>
            <a:r>
              <a:rPr lang="en-US" sz="2800" dirty="0" smtClean="0"/>
              <a:t>Host Selection</a:t>
            </a:r>
          </a:p>
          <a:p>
            <a:r>
              <a:rPr lang="en-US" sz="2800" dirty="0" smtClean="0"/>
              <a:t>Mass Attack</a:t>
            </a:r>
          </a:p>
          <a:p>
            <a:r>
              <a:rPr lang="en-US" sz="2800" dirty="0" smtClean="0"/>
              <a:t>Fungi</a:t>
            </a:r>
          </a:p>
          <a:p>
            <a:r>
              <a:rPr lang="en-US" sz="2800" dirty="0" smtClean="0"/>
              <a:t>Phloem Feeders</a:t>
            </a:r>
          </a:p>
          <a:p>
            <a:r>
              <a:rPr lang="en-US" sz="2800" dirty="0" smtClean="0"/>
              <a:t>Life Stages</a:t>
            </a:r>
          </a:p>
        </p:txBody>
      </p:sp>
      <p:sp>
        <p:nvSpPr>
          <p:cNvPr id="6" name="Title 1"/>
          <p:cNvSpPr txBox="1">
            <a:spLocks/>
          </p:cNvSpPr>
          <p:nvPr/>
        </p:nvSpPr>
        <p:spPr bwMode="auto">
          <a:xfrm>
            <a:off x="221673" y="304800"/>
            <a:ext cx="8763000" cy="13716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sz="3000" b="1" dirty="0" smtClean="0">
                <a:solidFill>
                  <a:srgbClr val="008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Common features of bark beetle life cycles: </a:t>
            </a:r>
          </a:p>
          <a:p>
            <a:pPr lvl="0" algn="ctr"/>
            <a:r>
              <a:rPr kumimoji="0" lang="en-US" sz="3000" b="1" i="0" u="none" strike="noStrike" kern="0" cap="none" spc="0" normalizeH="0" baseline="0" noProof="0" dirty="0" smtClean="0">
                <a:ln>
                  <a:noFill/>
                </a:ln>
                <a:solidFill>
                  <a:schemeClr val="bg1"/>
                </a:solidFill>
                <a:uLnTx/>
                <a:uFillTx/>
                <a:latin typeface="Calibri" panose="020F0502020204030204" pitchFamily="34" charset="0"/>
                <a:cs typeface="Calibri" panose="020F0502020204030204" pitchFamily="34" charset="0"/>
              </a:rPr>
              <a:t>IBM, IBD, IBS, IBB, IBW, IBF</a:t>
            </a:r>
            <a:endParaRPr kumimoji="0" lang="en-CA" sz="3000" b="1" i="0" u="none" strike="noStrike" kern="0" cap="none" spc="0" normalizeH="0" baseline="0" noProof="0" dirty="0" smtClean="0">
              <a:ln>
                <a:noFill/>
              </a:ln>
              <a:solidFill>
                <a:schemeClr val="bg1"/>
              </a:solidFill>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087803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BD larva +galleries.jpg"/>
          <p:cNvPicPr>
            <a:picLocks noChangeAspect="1"/>
          </p:cNvPicPr>
          <p:nvPr/>
        </p:nvPicPr>
        <p:blipFill>
          <a:blip r:embed="rId3" cstate="print"/>
          <a:stretch>
            <a:fillRect/>
          </a:stretch>
        </p:blipFill>
        <p:spPr>
          <a:xfrm>
            <a:off x="594360" y="1478280"/>
            <a:ext cx="7955280" cy="4693920"/>
          </a:xfrm>
          <a:prstGeom prst="rect">
            <a:avLst/>
          </a:prstGeom>
        </p:spPr>
      </p:pic>
      <p:sp>
        <p:nvSpPr>
          <p:cNvPr id="111619" name="Rectangle 3"/>
          <p:cNvSpPr>
            <a:spLocks noGrp="1" noChangeArrowheads="1"/>
          </p:cNvSpPr>
          <p:nvPr>
            <p:ph idx="1"/>
          </p:nvPr>
        </p:nvSpPr>
        <p:spPr>
          <a:xfrm>
            <a:off x="457200" y="1524000"/>
            <a:ext cx="8229600" cy="1143000"/>
          </a:xfrm>
        </p:spPr>
        <p:txBody>
          <a:bodyPr/>
          <a:lstStyle/>
          <a:p>
            <a:r>
              <a:rPr lang="en-US" sz="2800" dirty="0" smtClean="0">
                <a:latin typeface="Times New Roman" pitchFamily="18" charset="0"/>
                <a:cs typeface="Times New Roman" pitchFamily="18" charset="0"/>
              </a:rPr>
              <a:t>Larvae and adults feed on living tissue under the bark</a:t>
            </a:r>
            <a:r>
              <a:rPr lang="en-US" sz="2800" dirty="0" smtClean="0">
                <a:solidFill>
                  <a:srgbClr val="0000FF"/>
                </a:solidFill>
                <a:latin typeface="Times New Roman" pitchFamily="18" charset="0"/>
                <a:cs typeface="Times New Roman" pitchFamily="18" charset="0"/>
              </a:rPr>
              <a:t>.</a:t>
            </a:r>
            <a:endParaRPr lang="en-US" sz="2800" dirty="0">
              <a:solidFill>
                <a:srgbClr val="0000FF"/>
              </a:solidFill>
              <a:latin typeface="Times New Roman" pitchFamily="18" charset="0"/>
              <a:cs typeface="Times New Roman" pitchFamily="18" charset="0"/>
            </a:endParaRPr>
          </a:p>
        </p:txBody>
      </p:sp>
      <p:sp>
        <p:nvSpPr>
          <p:cNvPr id="6" name="Title 1"/>
          <p:cNvSpPr txBox="1">
            <a:spLocks/>
          </p:cNvSpPr>
          <p:nvPr/>
        </p:nvSpPr>
        <p:spPr bwMode="auto">
          <a:xfrm>
            <a:off x="0" y="152400"/>
            <a:ext cx="9144000" cy="13716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sz="3000" b="1" dirty="0" smtClean="0">
                <a:solidFill>
                  <a:srgbClr val="008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Common features of bark beetle life cycles: </a:t>
            </a:r>
          </a:p>
          <a:p>
            <a:pPr lvl="0" algn="ctr"/>
            <a:r>
              <a:rPr lang="en-US" sz="30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PHLOEM FEEDERS</a:t>
            </a:r>
            <a:endParaRPr kumimoji="0" lang="en-CA" sz="30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61477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bb blue stain.bmp"/>
          <p:cNvPicPr>
            <a:picLocks noChangeAspect="1"/>
          </p:cNvPicPr>
          <p:nvPr/>
        </p:nvPicPr>
        <p:blipFill>
          <a:blip r:embed="rId3" cstate="print"/>
          <a:stretch>
            <a:fillRect/>
          </a:stretch>
        </p:blipFill>
        <p:spPr>
          <a:xfrm>
            <a:off x="-2209800" y="-577231"/>
            <a:ext cx="11353800" cy="7435231"/>
          </a:xfrm>
          <a:prstGeom prst="rect">
            <a:avLst/>
          </a:prstGeom>
        </p:spPr>
      </p:pic>
      <p:sp>
        <p:nvSpPr>
          <p:cNvPr id="111619" name="Rectangle 3"/>
          <p:cNvSpPr>
            <a:spLocks noGrp="1" noChangeArrowheads="1"/>
          </p:cNvSpPr>
          <p:nvPr>
            <p:ph idx="1"/>
          </p:nvPr>
        </p:nvSpPr>
        <p:spPr>
          <a:xfrm>
            <a:off x="0" y="2743200"/>
            <a:ext cx="9144000" cy="3657600"/>
          </a:xfrm>
          <a:solidFill>
            <a:schemeClr val="bg2">
              <a:lumMod val="60000"/>
              <a:lumOff val="40000"/>
            </a:schemeClr>
          </a:solidFill>
        </p:spPr>
        <p:txBody>
          <a:bodyPr/>
          <a:lstStyle/>
          <a:p>
            <a:r>
              <a:rPr lang="en-US" sz="2800" dirty="0" smtClean="0"/>
              <a:t>A symbiotic relationship</a:t>
            </a:r>
          </a:p>
          <a:p>
            <a:r>
              <a:rPr lang="en-US" sz="2800" dirty="0" smtClean="0"/>
              <a:t>The “blue stains” kill the tree (in combination with larval feeding)</a:t>
            </a:r>
          </a:p>
          <a:p>
            <a:r>
              <a:rPr lang="en-US" sz="2800" dirty="0" smtClean="0"/>
              <a:t>Prevents resinosis and translocation</a:t>
            </a:r>
          </a:p>
          <a:p>
            <a:r>
              <a:rPr lang="en-US" sz="2800" dirty="0" smtClean="0"/>
              <a:t>Maintains micro-climate (moisture) under the bark</a:t>
            </a:r>
          </a:p>
          <a:p>
            <a:r>
              <a:rPr lang="en-US" sz="2800" dirty="0" smtClean="0"/>
              <a:t>Volatile (pheromone) production</a:t>
            </a:r>
          </a:p>
          <a:p>
            <a:r>
              <a:rPr lang="en-US" sz="2800" dirty="0" smtClean="0"/>
              <a:t>Nutritional role</a:t>
            </a:r>
          </a:p>
          <a:p>
            <a:endParaRPr lang="en-US" sz="3400" dirty="0" smtClean="0">
              <a:latin typeface="Times New Roman" pitchFamily="18" charset="0"/>
              <a:cs typeface="Times New Roman" pitchFamily="18" charset="0"/>
            </a:endParaRPr>
          </a:p>
          <a:p>
            <a:endParaRPr lang="en-US" sz="3600" dirty="0">
              <a:latin typeface="Times New Roman" pitchFamily="18" charset="0"/>
              <a:cs typeface="Times New Roman" pitchFamily="18" charset="0"/>
            </a:endParaRPr>
          </a:p>
        </p:txBody>
      </p:sp>
      <p:sp>
        <p:nvSpPr>
          <p:cNvPr id="6" name="Title 1"/>
          <p:cNvSpPr txBox="1">
            <a:spLocks/>
          </p:cNvSpPr>
          <p:nvPr/>
        </p:nvSpPr>
        <p:spPr bwMode="auto">
          <a:xfrm>
            <a:off x="3048000" y="0"/>
            <a:ext cx="6096000" cy="13716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sz="3000" b="1" dirty="0" smtClean="0">
                <a:solidFill>
                  <a:srgbClr val="0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Common features of </a:t>
            </a:r>
            <a:r>
              <a:rPr lang="en-US" sz="30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bark beetle life cycles:  FUNGAL COMPLEX</a:t>
            </a:r>
            <a:endParaRPr kumimoji="0" lang="en-CA" sz="30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73647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BM life stages.jpg"/>
          <p:cNvPicPr>
            <a:picLocks noChangeAspect="1"/>
          </p:cNvPicPr>
          <p:nvPr/>
        </p:nvPicPr>
        <p:blipFill>
          <a:blip r:embed="rId3" cstate="print"/>
          <a:stretch>
            <a:fillRect/>
          </a:stretch>
        </p:blipFill>
        <p:spPr>
          <a:xfrm>
            <a:off x="1219200" y="4572000"/>
            <a:ext cx="7079152" cy="2438400"/>
          </a:xfrm>
          <a:prstGeom prst="rect">
            <a:avLst/>
          </a:prstGeom>
          <a:ln w="127000">
            <a:solidFill>
              <a:schemeClr val="tx1"/>
            </a:solidFill>
          </a:ln>
        </p:spPr>
      </p:pic>
      <p:sp>
        <p:nvSpPr>
          <p:cNvPr id="111619" name="Rectangle 3"/>
          <p:cNvSpPr>
            <a:spLocks noGrp="1" noChangeArrowheads="1"/>
          </p:cNvSpPr>
          <p:nvPr>
            <p:ph idx="1"/>
          </p:nvPr>
        </p:nvSpPr>
        <p:spPr>
          <a:xfrm>
            <a:off x="457200" y="1371600"/>
            <a:ext cx="8229600" cy="4525963"/>
          </a:xfrm>
        </p:spPr>
        <p:txBody>
          <a:bodyPr/>
          <a:lstStyle/>
          <a:p>
            <a:r>
              <a:rPr lang="en-US" sz="2800" dirty="0" smtClean="0"/>
              <a:t>Egg – summer, not hardy</a:t>
            </a:r>
          </a:p>
          <a:p>
            <a:r>
              <a:rPr lang="en-US" sz="2800" dirty="0" smtClean="0"/>
              <a:t>Larvae – usually 3-4 instars,  winter stage</a:t>
            </a:r>
          </a:p>
          <a:p>
            <a:r>
              <a:rPr lang="en-US" sz="2800" dirty="0" smtClean="0"/>
              <a:t>Pupa – full metamorphosis,  spring, fragile</a:t>
            </a:r>
          </a:p>
          <a:p>
            <a:r>
              <a:rPr lang="en-US" sz="2800" dirty="0" smtClean="0"/>
              <a:t>Adult – summer dispersal flight</a:t>
            </a:r>
            <a:r>
              <a:rPr lang="en-US" sz="2800" dirty="0" smtClean="0"/>
              <a:t>,</a:t>
            </a:r>
            <a:br>
              <a:rPr lang="en-US" sz="2800" dirty="0" smtClean="0"/>
            </a:br>
            <a:r>
              <a:rPr lang="en-US" sz="2800" dirty="0" smtClean="0"/>
              <a:t>sometimes </a:t>
            </a:r>
            <a:r>
              <a:rPr lang="en-US" sz="2800" dirty="0" smtClean="0"/>
              <a:t>an overwintering stage</a:t>
            </a:r>
          </a:p>
          <a:p>
            <a:r>
              <a:rPr lang="en-US" sz="2800" dirty="0" smtClean="0"/>
              <a:t>Development thresholds are heat dependent</a:t>
            </a:r>
          </a:p>
          <a:p>
            <a:pPr>
              <a:buNone/>
            </a:pPr>
            <a:endParaRPr lang="en-US" sz="3600" dirty="0">
              <a:latin typeface="Times New Roman" pitchFamily="18" charset="0"/>
              <a:cs typeface="Times New Roman" pitchFamily="18" charset="0"/>
            </a:endParaRPr>
          </a:p>
        </p:txBody>
      </p:sp>
      <p:sp>
        <p:nvSpPr>
          <p:cNvPr id="6" name="Title 1"/>
          <p:cNvSpPr txBox="1">
            <a:spLocks/>
          </p:cNvSpPr>
          <p:nvPr/>
        </p:nvSpPr>
        <p:spPr bwMode="auto">
          <a:xfrm>
            <a:off x="0" y="0"/>
            <a:ext cx="9144000" cy="13716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sz="3000" b="1" dirty="0" smtClean="0">
                <a:solidFill>
                  <a:srgbClr val="008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Common features of bark beetle life cycles: </a:t>
            </a:r>
          </a:p>
          <a:p>
            <a:pPr lvl="0" algn="ctr"/>
            <a:r>
              <a:rPr lang="en-US" sz="30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LIFE STAGES</a:t>
            </a:r>
            <a:endParaRPr kumimoji="0" lang="en-CA" sz="30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endParaRPr>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1219200"/>
            <a:ext cx="1739014" cy="2686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89963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0" y="274638"/>
            <a:ext cx="9144000" cy="1143000"/>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sz="3000" dirty="0" smtClean="0">
                <a:solidFill>
                  <a:srgbClr val="008000"/>
                </a:solidFill>
                <a:effectLst>
                  <a:outerShdw blurRad="38100" dist="38100" dir="2700000" algn="tl">
                    <a:srgbClr val="000000">
                      <a:alpha val="43137"/>
                    </a:srgbClr>
                  </a:outerShdw>
                </a:effectLst>
              </a:rPr>
              <a:t>Common features of bark beetle life cycles: </a:t>
            </a:r>
            <a:br>
              <a:rPr lang="en-US" sz="3000" dirty="0" smtClean="0">
                <a:solidFill>
                  <a:srgbClr val="008000"/>
                </a:solidFill>
                <a:effectLst>
                  <a:outerShdw blurRad="38100" dist="38100" dir="2700000" algn="tl">
                    <a:srgbClr val="000000">
                      <a:alpha val="43137"/>
                    </a:srgbClr>
                  </a:outerShdw>
                </a:effectLst>
              </a:rPr>
            </a:br>
            <a:r>
              <a:rPr lang="en-US" sz="3000" dirty="0" smtClean="0">
                <a:effectLst>
                  <a:outerShdw blurRad="38100" dist="38100" dir="2700000" algn="tl">
                    <a:srgbClr val="000000">
                      <a:alpha val="43137"/>
                    </a:srgbClr>
                  </a:outerShdw>
                </a:effectLst>
              </a:rPr>
              <a:t> </a:t>
            </a:r>
            <a:r>
              <a:rPr lang="en-US" sz="3000" dirty="0" smtClean="0">
                <a:solidFill>
                  <a:schemeClr val="bg1"/>
                </a:solidFill>
              </a:rPr>
              <a:t>MORTALITY </a:t>
            </a:r>
            <a:r>
              <a:rPr lang="en-US" sz="3000" dirty="0">
                <a:solidFill>
                  <a:schemeClr val="bg1"/>
                </a:solidFill>
              </a:rPr>
              <a:t>FACTORS</a:t>
            </a:r>
            <a:endParaRPr lang="en-CA" sz="3000" dirty="0">
              <a:solidFill>
                <a:schemeClr val="bg1"/>
              </a:solidFill>
            </a:endParaRPr>
          </a:p>
        </p:txBody>
      </p:sp>
      <p:sp>
        <p:nvSpPr>
          <p:cNvPr id="112643" name="Rectangle 3"/>
          <p:cNvSpPr>
            <a:spLocks noGrp="1" noChangeArrowheads="1"/>
          </p:cNvSpPr>
          <p:nvPr>
            <p:ph idx="1"/>
          </p:nvPr>
        </p:nvSpPr>
        <p:spPr>
          <a:xfrm>
            <a:off x="685800" y="1600200"/>
            <a:ext cx="8229600" cy="4525963"/>
          </a:xfrm>
        </p:spPr>
        <p:txBody>
          <a:bodyPr/>
          <a:lstStyle/>
          <a:p>
            <a:r>
              <a:rPr lang="en-US" sz="2800" dirty="0" smtClean="0">
                <a:effectLst>
                  <a:outerShdw blurRad="38100" dist="38100" dir="2700000" algn="tl">
                    <a:srgbClr val="000000">
                      <a:alpha val="43137"/>
                    </a:srgbClr>
                  </a:outerShdw>
                </a:effectLst>
              </a:rPr>
              <a:t>COMPETITION and cannibalism</a:t>
            </a:r>
            <a:endParaRPr lang="en-US" sz="2800" dirty="0">
              <a:effectLst>
                <a:outerShdw blurRad="38100" dist="38100" dir="2700000" algn="tl">
                  <a:srgbClr val="000000">
                    <a:alpha val="43137"/>
                  </a:srgbClr>
                </a:outerShdw>
              </a:effectLst>
            </a:endParaRPr>
          </a:p>
          <a:p>
            <a:r>
              <a:rPr lang="en-US" sz="2800" dirty="0" smtClean="0">
                <a:effectLst>
                  <a:outerShdw blurRad="38100" dist="38100" dir="2700000" algn="tl">
                    <a:srgbClr val="000000">
                      <a:alpha val="43137"/>
                    </a:srgbClr>
                  </a:outerShdw>
                </a:effectLst>
              </a:rPr>
              <a:t>CLIMATE cold</a:t>
            </a:r>
            <a:endParaRPr lang="en-US" sz="2800" dirty="0">
              <a:effectLst>
                <a:outerShdw blurRad="38100" dist="38100" dir="2700000" algn="tl">
                  <a:srgbClr val="000000">
                    <a:alpha val="43137"/>
                  </a:srgbClr>
                </a:outerShdw>
              </a:effectLst>
            </a:endParaRPr>
          </a:p>
          <a:p>
            <a:r>
              <a:rPr lang="en-US" sz="2800" dirty="0">
                <a:effectLst>
                  <a:outerShdw blurRad="38100" dist="38100" dir="2700000" algn="tl">
                    <a:srgbClr val="000000">
                      <a:alpha val="43137"/>
                    </a:srgbClr>
                  </a:outerShdw>
                </a:effectLst>
              </a:rPr>
              <a:t>DRYING</a:t>
            </a:r>
          </a:p>
          <a:p>
            <a:r>
              <a:rPr lang="en-US" sz="2800" dirty="0" smtClean="0">
                <a:effectLst>
                  <a:outerShdw blurRad="38100" dist="38100" dir="2700000" algn="tl">
                    <a:srgbClr val="000000">
                      <a:alpha val="43137"/>
                    </a:srgbClr>
                  </a:outerShdw>
                </a:effectLst>
              </a:rPr>
              <a:t>PITCH</a:t>
            </a:r>
          </a:p>
          <a:p>
            <a:r>
              <a:rPr lang="en-US" sz="2800" dirty="0">
                <a:effectLst>
                  <a:outerShdw blurRad="38100" dist="38100" dir="2700000" algn="tl">
                    <a:srgbClr val="000000">
                      <a:alpha val="43137"/>
                    </a:srgbClr>
                  </a:outerShdw>
                </a:effectLst>
              </a:rPr>
              <a:t>DISEASES</a:t>
            </a:r>
            <a:endParaRPr lang="en-CA" sz="2800" dirty="0">
              <a:effectLst>
                <a:outerShdw blurRad="38100" dist="38100" dir="2700000" algn="tl">
                  <a:srgbClr val="000000">
                    <a:alpha val="43137"/>
                  </a:srgbClr>
                </a:outerShdw>
              </a:effectLst>
            </a:endParaRPr>
          </a:p>
          <a:p>
            <a:r>
              <a:rPr lang="en-US" sz="2800" dirty="0" smtClean="0">
                <a:effectLst>
                  <a:outerShdw blurRad="38100" dist="38100" dir="2700000" algn="tl">
                    <a:srgbClr val="000000">
                      <a:alpha val="43137"/>
                    </a:srgbClr>
                  </a:outerShdw>
                </a:effectLst>
              </a:rPr>
              <a:t>PARASITES </a:t>
            </a:r>
            <a:r>
              <a:rPr lang="en-US" sz="2800" dirty="0">
                <a:effectLst>
                  <a:outerShdw blurRad="38100" dist="38100" dir="2700000" algn="tl">
                    <a:srgbClr val="000000">
                      <a:alpha val="43137"/>
                    </a:srgbClr>
                  </a:outerShdw>
                </a:effectLst>
              </a:rPr>
              <a:t>AND </a:t>
            </a:r>
            <a:r>
              <a:rPr lang="en-US" sz="2800" dirty="0" smtClean="0">
                <a:effectLst>
                  <a:outerShdw blurRad="38100" dist="38100" dir="2700000" algn="tl">
                    <a:srgbClr val="000000">
                      <a:alpha val="43137"/>
                    </a:srgbClr>
                  </a:outerShdw>
                </a:effectLst>
              </a:rPr>
              <a:t>PREDATORS</a:t>
            </a:r>
          </a:p>
          <a:p>
            <a:pPr lvl="1"/>
            <a:r>
              <a:rPr lang="en-US" sz="2400" dirty="0" smtClean="0">
                <a:effectLst>
                  <a:outerShdw blurRad="38100" dist="38100" dir="2700000" algn="tl">
                    <a:srgbClr val="000000">
                      <a:alpha val="43137"/>
                    </a:srgbClr>
                  </a:outerShdw>
                </a:effectLst>
              </a:rPr>
              <a:t>Flies, beetles, wasps, and woodpeckers</a:t>
            </a:r>
            <a:endParaRPr lang="en-US" sz="2400" dirty="0">
              <a:effectLst>
                <a:outerShdw blurRad="38100" dist="38100" dir="2700000" algn="tl">
                  <a:srgbClr val="000000">
                    <a:alpha val="43137"/>
                  </a:srgbClr>
                </a:outerShdw>
              </a:effectLst>
            </a:endParaRPr>
          </a:p>
        </p:txBody>
      </p:sp>
      <p:pic>
        <p:nvPicPr>
          <p:cNvPr id="4" name="Picture 3" descr="European red-bellied clerid adult.jpg"/>
          <p:cNvPicPr>
            <a:picLocks noChangeAspect="1"/>
          </p:cNvPicPr>
          <p:nvPr/>
        </p:nvPicPr>
        <p:blipFill>
          <a:blip r:embed="rId3" cstate="print"/>
          <a:stretch>
            <a:fillRect/>
          </a:stretch>
        </p:blipFill>
        <p:spPr>
          <a:xfrm>
            <a:off x="5410200" y="2133600"/>
            <a:ext cx="3357563" cy="2238375"/>
          </a:xfrm>
          <a:prstGeom prst="rect">
            <a:avLst/>
          </a:prstGeom>
        </p:spPr>
      </p:pic>
    </p:spTree>
    <p:extLst>
      <p:ext uri="{BB962C8B-B14F-4D97-AF65-F5344CB8AC3E}">
        <p14:creationId xmlns:p14="http://schemas.microsoft.com/office/powerpoint/2010/main" val="628747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050 copy.jpg"/>
          <p:cNvPicPr>
            <a:picLocks noChangeAspect="1"/>
          </p:cNvPicPr>
          <p:nvPr/>
        </p:nvPicPr>
        <p:blipFill>
          <a:blip r:embed="rId3" cstate="print"/>
          <a:stretch>
            <a:fillRect/>
          </a:stretch>
        </p:blipFill>
        <p:spPr>
          <a:xfrm rot="5400000">
            <a:off x="-35223" y="-1483023"/>
            <a:ext cx="8753444" cy="11719489"/>
          </a:xfrm>
          <a:prstGeom prst="rect">
            <a:avLst/>
          </a:prstGeom>
        </p:spPr>
      </p:pic>
      <p:sp>
        <p:nvSpPr>
          <p:cNvPr id="3" name="TextBox 2"/>
          <p:cNvSpPr txBox="1"/>
          <p:nvPr/>
        </p:nvSpPr>
        <p:spPr>
          <a:xfrm>
            <a:off x="4648200" y="2819400"/>
            <a:ext cx="1371600" cy="1200329"/>
          </a:xfrm>
          <a:prstGeom prst="rect">
            <a:avLst/>
          </a:prstGeom>
          <a:noFill/>
        </p:spPr>
        <p:txBody>
          <a:bodyPr wrap="square" rtlCol="0">
            <a:spAutoFit/>
          </a:bodyPr>
          <a:lstStyle/>
          <a:p>
            <a:r>
              <a:rPr lang="en-CA" sz="7200" b="1" dirty="0" smtClean="0">
                <a:solidFill>
                  <a:srgbClr val="FF0000"/>
                </a:solidFill>
                <a:latin typeface="Calibri" pitchFamily="34" charset="0"/>
              </a:rPr>
              <a:t>?s</a:t>
            </a:r>
            <a:endParaRPr lang="en-CA" sz="7200" b="1" dirty="0">
              <a:solidFill>
                <a:srgbClr val="FF0000"/>
              </a:solidFill>
              <a:latin typeface="Calibri" pitchFamily="34" charset="0"/>
            </a:endParaRPr>
          </a:p>
        </p:txBody>
      </p:sp>
    </p:spTree>
    <p:extLst>
      <p:ext uri="{BB962C8B-B14F-4D97-AF65-F5344CB8AC3E}">
        <p14:creationId xmlns:p14="http://schemas.microsoft.com/office/powerpoint/2010/main" val="15961572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a:t>
            </a:r>
            <a:br>
              <a:rPr lang="en-US" sz="3200" dirty="0" smtClean="0">
                <a:solidFill>
                  <a:srgbClr val="008000"/>
                </a:solidFill>
                <a:effectLst>
                  <a:outerShdw blurRad="38100" dist="38100" dir="2700000" algn="tl">
                    <a:srgbClr val="000000">
                      <a:alpha val="43137"/>
                    </a:srgbClr>
                  </a:outerShdw>
                </a:effectLst>
              </a:rPr>
            </a:br>
            <a:r>
              <a:rPr lang="en-CA" sz="3200" dirty="0" smtClean="0">
                <a:solidFill>
                  <a:srgbClr val="0000FF"/>
                </a:solidFill>
              </a:rPr>
              <a:t>Basic Elements of Direct Control</a:t>
            </a:r>
            <a:endParaRPr lang="en-CA" sz="3200" dirty="0">
              <a:solidFill>
                <a:srgbClr val="0000FF"/>
              </a:solidFill>
            </a:endParaRPr>
          </a:p>
        </p:txBody>
      </p:sp>
      <p:sp>
        <p:nvSpPr>
          <p:cNvPr id="3" name="Content Placeholder 2"/>
          <p:cNvSpPr>
            <a:spLocks noGrp="1"/>
          </p:cNvSpPr>
          <p:nvPr>
            <p:ph idx="1"/>
          </p:nvPr>
        </p:nvSpPr>
        <p:spPr>
          <a:xfrm>
            <a:off x="457200" y="1524000"/>
            <a:ext cx="8229600" cy="4525963"/>
          </a:xfrm>
        </p:spPr>
        <p:txBody>
          <a:bodyPr/>
          <a:lstStyle/>
          <a:p>
            <a:r>
              <a:rPr lang="en-CA" sz="2800" dirty="0" smtClean="0"/>
              <a:t>Continuous surveillance</a:t>
            </a:r>
          </a:p>
          <a:p>
            <a:r>
              <a:rPr lang="en-CA" sz="2800" dirty="0" smtClean="0"/>
              <a:t>Consistent strategic, planning, and operational approach at TSA level</a:t>
            </a:r>
          </a:p>
          <a:p>
            <a:r>
              <a:rPr lang="en-CA" sz="2800" dirty="0" smtClean="0"/>
              <a:t>Flexibility in all plans at all levels</a:t>
            </a:r>
          </a:p>
          <a:p>
            <a:r>
              <a:rPr lang="en-CA" sz="2800" dirty="0" smtClean="0"/>
              <a:t>Early detection and assessment</a:t>
            </a:r>
          </a:p>
          <a:p>
            <a:r>
              <a:rPr lang="en-CA" sz="2800" dirty="0" smtClean="0"/>
              <a:t>Aggressive </a:t>
            </a:r>
            <a:r>
              <a:rPr lang="en-CA" sz="2800" dirty="0" smtClean="0">
                <a:solidFill>
                  <a:srgbClr val="FF0000"/>
                </a:solidFill>
              </a:rPr>
              <a:t>rapid</a:t>
            </a:r>
            <a:r>
              <a:rPr lang="en-CA" sz="2800" dirty="0" smtClean="0"/>
              <a:t> response in real time</a:t>
            </a:r>
          </a:p>
          <a:p>
            <a:r>
              <a:rPr lang="en-CA" sz="2800" dirty="0" smtClean="0"/>
              <a:t>All tactics considered</a:t>
            </a:r>
          </a:p>
          <a:p>
            <a:r>
              <a:rPr lang="en-CA" sz="2800" dirty="0" smtClean="0"/>
              <a:t>Continuation of treatments as long as necessary</a:t>
            </a:r>
          </a:p>
          <a:p>
            <a:r>
              <a:rPr lang="en-CA" sz="2800" dirty="0" smtClean="0"/>
              <a:t>Emphasise sanitation harvesting</a:t>
            </a:r>
          </a:p>
          <a:p>
            <a:r>
              <a:rPr lang="en-CA" sz="2800" dirty="0" smtClean="0"/>
              <a:t>Follow-up surveillance</a:t>
            </a:r>
            <a:endParaRPr lang="en-CA" sz="2800" dirty="0"/>
          </a:p>
        </p:txBody>
      </p:sp>
    </p:spTree>
    <p:extLst>
      <p:ext uri="{BB962C8B-B14F-4D97-AF65-F5344CB8AC3E}">
        <p14:creationId xmlns:p14="http://schemas.microsoft.com/office/powerpoint/2010/main" val="186589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sz="4000" dirty="0">
                <a:solidFill>
                  <a:srgbClr val="008000"/>
                </a:solidFill>
                <a:effectLst>
                  <a:outerShdw blurRad="38100" dist="38100" dir="2700000" algn="tl">
                    <a:srgbClr val="000000">
                      <a:alpha val="43137"/>
                    </a:srgbClr>
                  </a:outerShdw>
                </a:effectLst>
              </a:rPr>
              <a:t>Bark beetle management:</a:t>
            </a:r>
            <a:br>
              <a:rPr lang="en-US" sz="4000" dirty="0">
                <a:solidFill>
                  <a:srgbClr val="008000"/>
                </a:solidFill>
                <a:effectLst>
                  <a:outerShdw blurRad="38100" dist="38100" dir="2700000" algn="tl">
                    <a:srgbClr val="000000">
                      <a:alpha val="43137"/>
                    </a:srgbClr>
                  </a:outerShdw>
                </a:effectLst>
              </a:rPr>
            </a:br>
            <a:r>
              <a:rPr lang="en-US" altLang="en-US" dirty="0" smtClean="0">
                <a:solidFill>
                  <a:srgbClr val="0000FF"/>
                </a:solidFill>
              </a:rPr>
              <a:t>Influencing </a:t>
            </a:r>
            <a:r>
              <a:rPr lang="en-US" altLang="en-US" dirty="0">
                <a:solidFill>
                  <a:srgbClr val="0000FF"/>
                </a:solidFill>
              </a:rPr>
              <a:t>factors?</a:t>
            </a:r>
          </a:p>
        </p:txBody>
      </p:sp>
      <p:sp>
        <p:nvSpPr>
          <p:cNvPr id="112643" name="Rectangle 3"/>
          <p:cNvSpPr>
            <a:spLocks noGrp="1" noChangeArrowheads="1"/>
          </p:cNvSpPr>
          <p:nvPr>
            <p:ph type="body" idx="1"/>
          </p:nvPr>
        </p:nvSpPr>
        <p:spPr/>
        <p:txBody>
          <a:bodyPr/>
          <a:lstStyle/>
          <a:p>
            <a:r>
              <a:rPr lang="en-US" altLang="en-US" dirty="0" smtClean="0"/>
              <a:t>Weather </a:t>
            </a:r>
            <a:r>
              <a:rPr lang="en-US" altLang="en-US" dirty="0"/>
              <a:t>and global warming</a:t>
            </a:r>
          </a:p>
          <a:p>
            <a:r>
              <a:rPr lang="en-US" altLang="en-US" dirty="0"/>
              <a:t>Amount of susceptible species at risk</a:t>
            </a:r>
          </a:p>
          <a:p>
            <a:r>
              <a:rPr lang="en-US" altLang="en-US" dirty="0" smtClean="0"/>
              <a:t>Mixed </a:t>
            </a:r>
            <a:r>
              <a:rPr lang="en-US" altLang="en-US" dirty="0"/>
              <a:t>forests</a:t>
            </a:r>
          </a:p>
          <a:p>
            <a:r>
              <a:rPr lang="en-US" altLang="en-US" dirty="0"/>
              <a:t>Topographic breaks</a:t>
            </a:r>
          </a:p>
          <a:p>
            <a:r>
              <a:rPr lang="en-US" altLang="en-US" dirty="0" err="1" smtClean="0"/>
              <a:t>Organisation</a:t>
            </a:r>
            <a:endParaRPr lang="en-US" altLang="en-US" dirty="0" smtClean="0"/>
          </a:p>
          <a:p>
            <a:r>
              <a:rPr lang="en-US" altLang="en-US" dirty="0" smtClean="0"/>
              <a:t>Strategies</a:t>
            </a:r>
            <a:endParaRPr lang="en-US" altLang="en-US" dirty="0"/>
          </a:p>
          <a:p>
            <a:r>
              <a:rPr lang="en-US" altLang="en-US" dirty="0" smtClean="0"/>
              <a:t>Policies</a:t>
            </a:r>
            <a:endParaRPr lang="en-US" altLang="en-US" dirty="0"/>
          </a:p>
        </p:txBody>
      </p:sp>
    </p:spTree>
    <p:extLst>
      <p:ext uri="{BB962C8B-B14F-4D97-AF65-F5344CB8AC3E}">
        <p14:creationId xmlns:p14="http://schemas.microsoft.com/office/powerpoint/2010/main" val="100974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64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264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6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59" name="Rectangle 55"/>
          <p:cNvSpPr>
            <a:spLocks noGrp="1" noChangeArrowheads="1"/>
          </p:cNvSpPr>
          <p:nvPr>
            <p:ph type="title"/>
          </p:nvPr>
        </p:nvSpPr>
        <p:spPr>
          <a:xfrm>
            <a:off x="457200" y="277813"/>
            <a:ext cx="8229600" cy="990600"/>
          </a:xfrm>
        </p:spPr>
        <p:txBody>
          <a:bodyPr/>
          <a:lstStyle/>
          <a:p>
            <a:r>
              <a:rPr lang="en-US" altLang="en-US" sz="3600" dirty="0"/>
              <a:t>Min Temp </a:t>
            </a:r>
            <a:r>
              <a:rPr lang="en-US" altLang="en-US" sz="3600" dirty="0" smtClean="0"/>
              <a:t>Days (</a:t>
            </a:r>
            <a:r>
              <a:rPr lang="en-US" altLang="en-US" sz="3600" dirty="0"/>
              <a:t>average 1971 – 2000)</a:t>
            </a:r>
          </a:p>
        </p:txBody>
      </p:sp>
      <p:graphicFrame>
        <p:nvGraphicFramePr>
          <p:cNvPr id="98363" name="Group 59"/>
          <p:cNvGraphicFramePr>
            <a:graphicFrameLocks noGrp="1"/>
          </p:cNvGraphicFramePr>
          <p:nvPr>
            <p:ph idx="1"/>
            <p:extLst>
              <p:ext uri="{D42A27DB-BD31-4B8C-83A1-F6EECF244321}">
                <p14:modId xmlns:p14="http://schemas.microsoft.com/office/powerpoint/2010/main" val="1873443794"/>
              </p:ext>
            </p:extLst>
          </p:nvPr>
        </p:nvGraphicFramePr>
        <p:xfrm>
          <a:off x="468313" y="1196975"/>
          <a:ext cx="8229600" cy="4812030"/>
        </p:xfrm>
        <a:graphic>
          <a:graphicData uri="http://schemas.openxmlformats.org/drawingml/2006/table">
            <a:tbl>
              <a:tblPr/>
              <a:tblGrid>
                <a:gridCol w="3032125"/>
                <a:gridCol w="2598737"/>
                <a:gridCol w="2598738"/>
              </a:tblGrid>
              <a:tr h="971550">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Min T °C</a:t>
                      </a:r>
                      <a:endPar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Arial" charset="0"/>
                      </a:endParaRPr>
                    </a:p>
                  </a:txBody>
                  <a:tcPr anchor="b" horzOverflow="overflow">
                    <a:lnL cap="flat">
                      <a:noFill/>
                    </a:lnL>
                    <a:lnR>
                      <a:noFill/>
                    </a:lnR>
                    <a:lnT cap="fla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Castlegar</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days</a:t>
                      </a:r>
                      <a:endPar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Arial" charset="0"/>
                      </a:endParaRPr>
                    </a:p>
                  </a:txBody>
                  <a:tcPr anchor="b" horzOverflow="overflow">
                    <a:lnL>
                      <a:noFill/>
                    </a:lnL>
                    <a:lnR>
                      <a:noFill/>
                    </a:lnR>
                    <a:lnT cap="fla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Cranbrook</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days</a:t>
                      </a:r>
                      <a:endPar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Arial" charset="0"/>
                      </a:endParaRPr>
                    </a:p>
                  </a:txBody>
                  <a:tcPr anchor="b" horzOverflow="overflow">
                    <a:lnL>
                      <a:noFill/>
                    </a:lnL>
                    <a:lnR cap="flat">
                      <a:noFill/>
                    </a:lnR>
                    <a:lnT cap="flat">
                      <a:noFill/>
                    </a:lnT>
                    <a:lnB>
                      <a:noFill/>
                    </a:lnB>
                    <a:lnTlToBr>
                      <a:noFill/>
                    </a:lnTlToBr>
                    <a:lnBlToTr>
                      <a:noFill/>
                    </a:lnBlToTr>
                    <a:noFill/>
                  </a:tcPr>
                </a:tc>
              </a:tr>
              <a:tr h="592138">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&gt; 0 </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238.6</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189</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a:noFill/>
                    </a:lnB>
                    <a:lnTlToBr>
                      <a:noFill/>
                    </a:lnTlToBr>
                    <a:lnBlToTr>
                      <a:noFill/>
                    </a:lnBlToTr>
                    <a:noFill/>
                  </a:tcPr>
                </a:tc>
              </a:tr>
              <a:tr h="592138">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0 to -2</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smtClean="0">
                          <a:ln>
                            <a:noFill/>
                          </a:ln>
                          <a:solidFill>
                            <a:schemeClr val="bg1"/>
                          </a:solidFill>
                          <a:effectLst/>
                          <a:latin typeface="Times New Roman" pitchFamily="18" charset="0"/>
                          <a:cs typeface="Times New Roman" pitchFamily="18" charset="0"/>
                        </a:rPr>
                        <a:t>46.4</a:t>
                      </a:r>
                      <a:endParaRPr kumimoji="0" lang="en-CA" altLang="en-US" sz="3600" b="0" i="0" u="none" strike="noStrike" cap="none" normalizeH="0" baseline="0" smtClean="0">
                        <a:ln>
                          <a:noFill/>
                        </a:ln>
                        <a:solidFill>
                          <a:schemeClr val="bg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35.1</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a:noFill/>
                    </a:lnB>
                    <a:lnTlToBr>
                      <a:noFill/>
                    </a:lnTlToBr>
                    <a:lnBlToTr>
                      <a:noFill/>
                    </a:lnBlToTr>
                    <a:noFill/>
                  </a:tcPr>
                </a:tc>
              </a:tr>
              <a:tr h="593725">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-3 to -10</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smtClean="0">
                          <a:ln>
                            <a:noFill/>
                          </a:ln>
                          <a:solidFill>
                            <a:schemeClr val="bg1"/>
                          </a:solidFill>
                          <a:effectLst/>
                          <a:latin typeface="Times New Roman" pitchFamily="18" charset="0"/>
                          <a:cs typeface="Times New Roman" pitchFamily="18" charset="0"/>
                        </a:rPr>
                        <a:t>65.6</a:t>
                      </a:r>
                      <a:endParaRPr kumimoji="0" lang="en-CA" altLang="en-US" sz="3600" b="0" i="0" u="none" strike="noStrike" cap="none" normalizeH="0" baseline="0" smtClean="0">
                        <a:ln>
                          <a:noFill/>
                        </a:ln>
                        <a:solidFill>
                          <a:schemeClr val="bg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92.2</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a:noFill/>
                    </a:lnB>
                    <a:lnTlToBr>
                      <a:noFill/>
                    </a:lnTlToBr>
                    <a:lnBlToTr>
                      <a:noFill/>
                    </a:lnBlToTr>
                    <a:noFill/>
                  </a:tcPr>
                </a:tc>
              </a:tr>
              <a:tr h="592138">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-11 to -20</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smtClean="0">
                          <a:ln>
                            <a:noFill/>
                          </a:ln>
                          <a:solidFill>
                            <a:schemeClr val="bg1"/>
                          </a:solidFill>
                          <a:effectLst/>
                          <a:latin typeface="Times New Roman" pitchFamily="18" charset="0"/>
                          <a:cs typeface="Times New Roman" pitchFamily="18" charset="0"/>
                        </a:rPr>
                        <a:t>13.94</a:t>
                      </a:r>
                      <a:endParaRPr kumimoji="0" lang="en-CA" altLang="en-US" sz="3600" b="0" i="0" u="none" strike="noStrike" cap="none" normalizeH="0" baseline="0" smtClean="0">
                        <a:ln>
                          <a:noFill/>
                        </a:ln>
                        <a:solidFill>
                          <a:schemeClr val="bg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35.9</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a:noFill/>
                    </a:lnB>
                    <a:lnTlToBr>
                      <a:noFill/>
                    </a:lnTlToBr>
                    <a:lnBlToTr>
                      <a:noFill/>
                    </a:lnBlToTr>
                    <a:noFill/>
                  </a:tcPr>
                </a:tc>
              </a:tr>
              <a:tr h="592138">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-21 to -30</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smtClean="0">
                          <a:ln>
                            <a:noFill/>
                          </a:ln>
                          <a:solidFill>
                            <a:schemeClr val="bg1"/>
                          </a:solidFill>
                          <a:effectLst/>
                          <a:latin typeface="Times New Roman" pitchFamily="18" charset="0"/>
                          <a:cs typeface="Times New Roman" pitchFamily="18" charset="0"/>
                        </a:rPr>
                        <a:t>0.66</a:t>
                      </a:r>
                      <a:endParaRPr kumimoji="0" lang="en-CA" altLang="en-US" sz="3600" b="0" i="0" u="none" strike="noStrike" cap="none" normalizeH="0" baseline="0" smtClean="0">
                        <a:ln>
                          <a:noFill/>
                        </a:ln>
                        <a:solidFill>
                          <a:schemeClr val="bg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11.4</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a:noFill/>
                    </a:lnB>
                    <a:lnTlToBr>
                      <a:noFill/>
                    </a:lnTlToBr>
                    <a:lnBlToTr>
                      <a:noFill/>
                    </a:lnBlToTr>
                    <a:noFill/>
                  </a:tcPr>
                </a:tc>
              </a:tr>
              <a:tr h="592138">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1" i="0" u="none" strike="noStrike" cap="none" normalizeH="0" baseline="0" dirty="0" smtClean="0">
                          <a:ln>
                            <a:no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&lt; - 30 </a:t>
                      </a:r>
                      <a:endParaRPr kumimoji="0" lang="en-CA" altLang="en-US" sz="3600" b="1" i="0" u="none" strike="noStrike" cap="none" normalizeH="0" baseline="0" dirty="0" smtClean="0">
                        <a:ln>
                          <a:noFill/>
                        </a:ln>
                        <a:solidFill>
                          <a:srgbClr val="0000FF"/>
                        </a:solidFill>
                        <a:effectLst>
                          <a:outerShdw blurRad="38100" dist="38100" dir="2700000" algn="tl">
                            <a:srgbClr val="000000">
                              <a:alpha val="43137"/>
                            </a:srgbClr>
                          </a:outerShdw>
                        </a:effectLst>
                        <a:latin typeface="Arial" charset="0"/>
                      </a:endParaRPr>
                    </a:p>
                  </a:txBody>
                  <a:tcPr anchor="b" horzOverflow="overflow">
                    <a:lnL cap="flat">
                      <a:noFill/>
                    </a:lnL>
                    <a:lnR>
                      <a:noFill/>
                    </a:lnR>
                    <a:lnT>
                      <a:noFill/>
                    </a:lnT>
                    <a:lnB cap="flat">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0</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1.6</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21630099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008000"/>
                </a:solidFill>
                <a:effectLst>
                  <a:outerShdw blurRad="38100" dist="38100" dir="2700000" algn="tl">
                    <a:srgbClr val="000000">
                      <a:alpha val="43137"/>
                    </a:srgbClr>
                  </a:outerShdw>
                </a:effectLst>
              </a:rPr>
              <a:t>Bark </a:t>
            </a:r>
            <a:r>
              <a:rPr lang="en-US" sz="4000" dirty="0">
                <a:solidFill>
                  <a:srgbClr val="008000"/>
                </a:solidFill>
                <a:effectLst>
                  <a:outerShdw blurRad="38100" dist="38100" dir="2700000" algn="tl">
                    <a:srgbClr val="000000">
                      <a:alpha val="43137"/>
                    </a:srgbClr>
                  </a:outerShdw>
                </a:effectLst>
              </a:rPr>
              <a:t>beetle </a:t>
            </a:r>
            <a:r>
              <a:rPr lang="en-US" sz="4000" dirty="0" smtClean="0">
                <a:solidFill>
                  <a:srgbClr val="008000"/>
                </a:solidFill>
                <a:effectLst>
                  <a:outerShdw blurRad="38100" dist="38100" dir="2700000" algn="tl">
                    <a:srgbClr val="000000">
                      <a:alpha val="43137"/>
                    </a:srgbClr>
                  </a:outerShdw>
                </a:effectLst>
              </a:rPr>
              <a:t>management: </a:t>
            </a:r>
            <a:r>
              <a:rPr lang="en-US" sz="4000" dirty="0" smtClean="0">
                <a:solidFill>
                  <a:srgbClr val="0000FF"/>
                </a:solidFill>
              </a:rPr>
              <a:t>Susceptibility rating</a:t>
            </a:r>
            <a:endParaRPr lang="en-CA" dirty="0">
              <a:solidFill>
                <a:srgbClr val="0000FF"/>
              </a:solidFill>
            </a:endParaRPr>
          </a:p>
        </p:txBody>
      </p:sp>
      <p:sp>
        <p:nvSpPr>
          <p:cNvPr id="3" name="Content Placeholder 2"/>
          <p:cNvSpPr>
            <a:spLocks noGrp="1"/>
          </p:cNvSpPr>
          <p:nvPr>
            <p:ph idx="1"/>
          </p:nvPr>
        </p:nvSpPr>
        <p:spPr/>
        <p:txBody>
          <a:bodyPr/>
          <a:lstStyle/>
          <a:p>
            <a:r>
              <a:rPr lang="en-CA" sz="2800" dirty="0" smtClean="0"/>
              <a:t>How much damage is expected if an infestation occurs.</a:t>
            </a:r>
          </a:p>
          <a:p>
            <a:pPr lvl="1"/>
            <a:r>
              <a:rPr lang="en-CA" dirty="0" smtClean="0"/>
              <a:t>Site </a:t>
            </a:r>
            <a:r>
              <a:rPr lang="en-CA" dirty="0"/>
              <a:t>quality</a:t>
            </a:r>
          </a:p>
          <a:p>
            <a:pPr lvl="1"/>
            <a:r>
              <a:rPr lang="en-CA" dirty="0" smtClean="0"/>
              <a:t>Age</a:t>
            </a:r>
          </a:p>
          <a:p>
            <a:pPr lvl="1"/>
            <a:r>
              <a:rPr lang="en-CA" dirty="0" smtClean="0"/>
              <a:t>DBH</a:t>
            </a:r>
          </a:p>
          <a:p>
            <a:pPr lvl="1"/>
            <a:r>
              <a:rPr lang="en-CA" dirty="0" smtClean="0"/>
              <a:t>Stand </a:t>
            </a:r>
            <a:r>
              <a:rPr lang="en-CA" dirty="0"/>
              <a:t>density (growth rate)</a:t>
            </a:r>
          </a:p>
          <a:p>
            <a:pPr lvl="1"/>
            <a:r>
              <a:rPr lang="en-CA" dirty="0" smtClean="0"/>
              <a:t>Percentage </a:t>
            </a:r>
            <a:r>
              <a:rPr lang="en-CA" dirty="0"/>
              <a:t>susceptible host basal area</a:t>
            </a:r>
          </a:p>
          <a:p>
            <a:pPr lvl="1"/>
            <a:r>
              <a:rPr lang="en-CA" dirty="0" smtClean="0"/>
              <a:t>Stand </a:t>
            </a:r>
            <a:r>
              <a:rPr lang="en-CA" dirty="0"/>
              <a:t>location i.e. elevation, latitude, longitude, </a:t>
            </a:r>
            <a:r>
              <a:rPr lang="en-CA" dirty="0" smtClean="0"/>
              <a:t>aspect</a:t>
            </a:r>
          </a:p>
          <a:p>
            <a:r>
              <a:rPr lang="en-CA" sz="2800" dirty="0" smtClean="0">
                <a:solidFill>
                  <a:srgbClr val="FF0000"/>
                </a:solidFill>
                <a:effectLst>
                  <a:outerShdw blurRad="38100" dist="38100" dir="2700000" algn="tl">
                    <a:srgbClr val="000000">
                      <a:alpha val="43137"/>
                    </a:srgbClr>
                  </a:outerShdw>
                </a:effectLst>
              </a:rPr>
              <a:t>Planning tool</a:t>
            </a:r>
            <a:endParaRPr lang="en-CA" sz="28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5226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08000"/>
                </a:solidFill>
                <a:effectLst>
                  <a:outerShdw blurRad="38100" dist="38100" dir="2700000" algn="tl">
                    <a:srgbClr val="000000">
                      <a:alpha val="43137"/>
                    </a:srgbClr>
                  </a:outerShdw>
                </a:effectLst>
              </a:rPr>
              <a:t>Bark beetle management:</a:t>
            </a:r>
            <a:r>
              <a:rPr lang="en-CA" sz="3200" dirty="0" smtClean="0"/>
              <a:t/>
            </a:r>
            <a:br>
              <a:rPr lang="en-CA" sz="3200" dirty="0" smtClean="0"/>
            </a:br>
            <a:r>
              <a:rPr lang="en-CA" sz="3200" dirty="0" smtClean="0">
                <a:solidFill>
                  <a:srgbClr val="0000FF"/>
                </a:solidFill>
              </a:rPr>
              <a:t>Strategy selection factors</a:t>
            </a:r>
            <a:endParaRPr lang="en-CA" sz="3200" dirty="0">
              <a:solidFill>
                <a:srgbClr val="0000FF"/>
              </a:solidFill>
            </a:endParaRPr>
          </a:p>
        </p:txBody>
      </p:sp>
      <p:sp>
        <p:nvSpPr>
          <p:cNvPr id="3" name="Content Placeholder 2"/>
          <p:cNvSpPr>
            <a:spLocks noGrp="1"/>
          </p:cNvSpPr>
          <p:nvPr>
            <p:ph idx="1"/>
          </p:nvPr>
        </p:nvSpPr>
        <p:spPr/>
        <p:txBody>
          <a:bodyPr/>
          <a:lstStyle/>
          <a:p>
            <a:r>
              <a:rPr lang="en-CA" dirty="0" smtClean="0"/>
              <a:t>Proportion of susceptible types infested</a:t>
            </a:r>
            <a:endParaRPr lang="en-CA" dirty="0"/>
          </a:p>
          <a:p>
            <a:r>
              <a:rPr lang="en-CA" dirty="0" smtClean="0"/>
              <a:t>Available harvest </a:t>
            </a:r>
            <a:r>
              <a:rPr lang="en-CA" dirty="0"/>
              <a:t>and treatment </a:t>
            </a:r>
            <a:r>
              <a:rPr lang="en-CA" dirty="0" smtClean="0"/>
              <a:t>capacity to remove target %</a:t>
            </a:r>
          </a:p>
          <a:p>
            <a:r>
              <a:rPr lang="en-CA" dirty="0" smtClean="0"/>
              <a:t>Access</a:t>
            </a:r>
          </a:p>
          <a:p>
            <a:r>
              <a:rPr lang="en-CA" dirty="0" smtClean="0"/>
              <a:t>Infestation </a:t>
            </a:r>
            <a:r>
              <a:rPr lang="en-CA" dirty="0"/>
              <a:t>distribution (</a:t>
            </a:r>
            <a:r>
              <a:rPr lang="en-CA" dirty="0" err="1"/>
              <a:t>spot:patch</a:t>
            </a:r>
            <a:r>
              <a:rPr lang="en-CA" dirty="0"/>
              <a:t> ratio</a:t>
            </a:r>
            <a:r>
              <a:rPr lang="en-CA" dirty="0" smtClean="0"/>
              <a:t>)</a:t>
            </a:r>
          </a:p>
          <a:p>
            <a:r>
              <a:rPr lang="en-CA" dirty="0" smtClean="0"/>
              <a:t>Infestation </a:t>
            </a:r>
            <a:r>
              <a:rPr lang="en-CA" dirty="0"/>
              <a:t>size</a:t>
            </a:r>
            <a:endParaRPr lang="en-CA" dirty="0" smtClean="0"/>
          </a:p>
          <a:p>
            <a:r>
              <a:rPr lang="en-CA" dirty="0" smtClean="0"/>
              <a:t>Green to red </a:t>
            </a:r>
            <a:r>
              <a:rPr lang="en-CA" dirty="0" smtClean="0"/>
              <a:t>ratio</a:t>
            </a:r>
          </a:p>
          <a:p>
            <a:r>
              <a:rPr lang="en-CA" dirty="0" smtClean="0"/>
              <a:t>Set at Landscape Unit (BMU) level</a:t>
            </a:r>
            <a:endParaRPr lang="en-CA" dirty="0"/>
          </a:p>
        </p:txBody>
      </p:sp>
    </p:spTree>
    <p:extLst>
      <p:ext uri="{BB962C8B-B14F-4D97-AF65-F5344CB8AC3E}">
        <p14:creationId xmlns:p14="http://schemas.microsoft.com/office/powerpoint/2010/main" val="57841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  </a:t>
            </a:r>
            <a:br>
              <a:rPr lang="en-US" sz="3200" dirty="0" smtClean="0">
                <a:solidFill>
                  <a:srgbClr val="008000"/>
                </a:solidFill>
                <a:effectLst>
                  <a:outerShdw blurRad="38100" dist="38100" dir="2700000" algn="tl">
                    <a:srgbClr val="000000">
                      <a:alpha val="43137"/>
                    </a:srgbClr>
                  </a:outerShdw>
                </a:effectLst>
              </a:rPr>
            </a:br>
            <a:r>
              <a:rPr lang="en-CA" sz="3200" dirty="0" smtClean="0">
                <a:solidFill>
                  <a:srgbClr val="0000FF"/>
                </a:solidFill>
              </a:rPr>
              <a:t>Strategy - Suppression</a:t>
            </a:r>
            <a:endParaRPr lang="en-CA" sz="3200" dirty="0">
              <a:solidFill>
                <a:srgbClr val="0000FF"/>
              </a:solidFill>
            </a:endParaRPr>
          </a:p>
        </p:txBody>
      </p:sp>
      <p:sp>
        <p:nvSpPr>
          <p:cNvPr id="3" name="Content Placeholder 2"/>
          <p:cNvSpPr>
            <a:spLocks noGrp="1"/>
          </p:cNvSpPr>
          <p:nvPr>
            <p:ph idx="1"/>
          </p:nvPr>
        </p:nvSpPr>
        <p:spPr/>
        <p:txBody>
          <a:bodyPr/>
          <a:lstStyle/>
          <a:p>
            <a:r>
              <a:rPr lang="en-CA" sz="2800" dirty="0" smtClean="0"/>
              <a:t>Aggressive </a:t>
            </a:r>
            <a:r>
              <a:rPr lang="en-CA" sz="2800" dirty="0"/>
              <a:t>direct control </a:t>
            </a:r>
            <a:r>
              <a:rPr lang="en-CA" sz="2800" dirty="0" smtClean="0"/>
              <a:t>to </a:t>
            </a:r>
            <a:r>
              <a:rPr lang="en-CA" sz="2800" dirty="0"/>
              <a:t>keep </a:t>
            </a:r>
            <a:r>
              <a:rPr lang="en-CA" sz="2800" dirty="0" smtClean="0"/>
              <a:t>low </a:t>
            </a:r>
            <a:r>
              <a:rPr lang="en-CA" sz="2800" dirty="0"/>
              <a:t>level of </a:t>
            </a:r>
            <a:r>
              <a:rPr lang="en-CA" sz="2800" dirty="0" smtClean="0"/>
              <a:t>infestation</a:t>
            </a:r>
            <a:r>
              <a:rPr lang="en-CA" sz="2800" dirty="0"/>
              <a:t>. </a:t>
            </a:r>
            <a:endParaRPr lang="en-CA" sz="2800" dirty="0" smtClean="0"/>
          </a:p>
          <a:p>
            <a:r>
              <a:rPr lang="en-CA" sz="2800" dirty="0" smtClean="0"/>
              <a:t>Harvesting </a:t>
            </a:r>
            <a:r>
              <a:rPr lang="en-CA" sz="2800" dirty="0"/>
              <a:t>and milling capacities equal or exceed the amount of infestation</a:t>
            </a:r>
            <a:r>
              <a:rPr lang="en-CA" sz="2800" dirty="0" smtClean="0"/>
              <a:t>.</a:t>
            </a:r>
          </a:p>
          <a:p>
            <a:r>
              <a:rPr lang="en-CA" sz="2800" dirty="0" smtClean="0"/>
              <a:t>Objectives </a:t>
            </a:r>
            <a:r>
              <a:rPr lang="en-CA" sz="2800" dirty="0"/>
              <a:t>are to harvest or treat </a:t>
            </a:r>
            <a:r>
              <a:rPr lang="en-CA" sz="2800" dirty="0" smtClean="0"/>
              <a:t>&gt;= 70</a:t>
            </a:r>
            <a:r>
              <a:rPr lang="en-CA" sz="2800" dirty="0"/>
              <a:t>% of all </a:t>
            </a:r>
            <a:r>
              <a:rPr lang="en-CA" sz="2800" dirty="0" smtClean="0"/>
              <a:t>known infested </a:t>
            </a:r>
            <a:r>
              <a:rPr lang="en-CA" sz="2800" dirty="0"/>
              <a:t>material in any given </a:t>
            </a:r>
            <a:r>
              <a:rPr lang="en-CA" sz="2800" dirty="0" smtClean="0"/>
              <a:t>year (or 2 years…?)</a:t>
            </a:r>
          </a:p>
          <a:p>
            <a:r>
              <a:rPr lang="en-CA" sz="2800" dirty="0" smtClean="0"/>
              <a:t>Aggressive focussed </a:t>
            </a:r>
            <a:r>
              <a:rPr lang="en-CA" sz="2800" dirty="0" smtClean="0"/>
              <a:t>harvesting is essential</a:t>
            </a:r>
            <a:endParaRPr lang="en-CA" sz="2800" dirty="0"/>
          </a:p>
        </p:txBody>
      </p:sp>
    </p:spTree>
    <p:extLst>
      <p:ext uri="{BB962C8B-B14F-4D97-AF65-F5344CB8AC3E}">
        <p14:creationId xmlns:p14="http://schemas.microsoft.com/office/powerpoint/2010/main" val="2081304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a:t>
            </a:r>
            <a:br>
              <a:rPr lang="en-US" sz="3200" dirty="0" smtClean="0">
                <a:solidFill>
                  <a:srgbClr val="008000"/>
                </a:solidFill>
                <a:effectLst>
                  <a:outerShdw blurRad="38100" dist="38100" dir="2700000" algn="tl">
                    <a:srgbClr val="000000">
                      <a:alpha val="43137"/>
                    </a:srgbClr>
                  </a:outerShdw>
                </a:effectLst>
              </a:rPr>
            </a:br>
            <a:r>
              <a:rPr lang="en-CA" sz="3200" dirty="0" smtClean="0">
                <a:solidFill>
                  <a:srgbClr val="0000FF"/>
                </a:solidFill>
              </a:rPr>
              <a:t>Strategy - Holding</a:t>
            </a:r>
            <a:endParaRPr lang="en-CA" sz="3200" dirty="0">
              <a:solidFill>
                <a:srgbClr val="0000FF"/>
              </a:solidFill>
            </a:endParaRPr>
          </a:p>
        </p:txBody>
      </p:sp>
      <p:sp>
        <p:nvSpPr>
          <p:cNvPr id="3" name="Content Placeholder 2"/>
          <p:cNvSpPr>
            <a:spLocks noGrp="1"/>
          </p:cNvSpPr>
          <p:nvPr>
            <p:ph idx="1"/>
          </p:nvPr>
        </p:nvSpPr>
        <p:spPr/>
        <p:txBody>
          <a:bodyPr/>
          <a:lstStyle/>
          <a:p>
            <a:r>
              <a:rPr lang="en-CA" dirty="0" smtClean="0"/>
              <a:t>Maintain </a:t>
            </a:r>
            <a:r>
              <a:rPr lang="en-CA" dirty="0"/>
              <a:t>an existing outbreak at a relatively static level</a:t>
            </a:r>
            <a:r>
              <a:rPr lang="en-CA" dirty="0" smtClean="0"/>
              <a:t>.</a:t>
            </a:r>
          </a:p>
          <a:p>
            <a:r>
              <a:rPr lang="en-CA" dirty="0" smtClean="0"/>
              <a:t>Areas </a:t>
            </a:r>
            <a:r>
              <a:rPr lang="en-CA" dirty="0"/>
              <a:t>with </a:t>
            </a:r>
            <a:r>
              <a:rPr lang="en-CA" dirty="0" smtClean="0"/>
              <a:t>larger chronic </a:t>
            </a:r>
            <a:r>
              <a:rPr lang="en-CA" dirty="0"/>
              <a:t>beetle infestations </a:t>
            </a:r>
            <a:endParaRPr lang="en-CA" dirty="0" smtClean="0"/>
          </a:p>
          <a:p>
            <a:r>
              <a:rPr lang="en-CA" dirty="0" smtClean="0"/>
              <a:t>Objective: harvest </a:t>
            </a:r>
            <a:r>
              <a:rPr lang="en-CA" dirty="0"/>
              <a:t>or treat approximately 50% of </a:t>
            </a:r>
            <a:r>
              <a:rPr lang="en-CA" dirty="0" smtClean="0"/>
              <a:t>known currently </a:t>
            </a:r>
            <a:r>
              <a:rPr lang="en-CA" dirty="0"/>
              <a:t>infested material in any given year.</a:t>
            </a:r>
          </a:p>
        </p:txBody>
      </p:sp>
    </p:spTree>
    <p:extLst>
      <p:ext uri="{BB962C8B-B14F-4D97-AF65-F5344CB8AC3E}">
        <p14:creationId xmlns:p14="http://schemas.microsoft.com/office/powerpoint/2010/main" val="199867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sz="4000" dirty="0">
                <a:solidFill>
                  <a:srgbClr val="008000"/>
                </a:solidFill>
                <a:effectLst>
                  <a:outerShdw blurRad="38100" dist="38100" dir="2700000" algn="tl">
                    <a:srgbClr val="000000">
                      <a:alpha val="43137"/>
                    </a:srgbClr>
                  </a:outerShdw>
                </a:effectLst>
              </a:rPr>
              <a:t>Bark beetle management:</a:t>
            </a:r>
            <a:r>
              <a:rPr lang="en-US" sz="4000" dirty="0">
                <a:solidFill>
                  <a:srgbClr val="FF0000"/>
                </a:solidFill>
                <a:effectLst>
                  <a:outerShdw blurRad="38100" dist="38100" dir="2700000" algn="tl">
                    <a:srgbClr val="000000">
                      <a:alpha val="43137"/>
                    </a:srgbClr>
                  </a:outerShdw>
                </a:effectLst>
              </a:rPr>
              <a:t/>
            </a:r>
            <a:br>
              <a:rPr lang="en-US" sz="4000" dirty="0">
                <a:solidFill>
                  <a:srgbClr val="FF0000"/>
                </a:solidFill>
                <a:effectLst>
                  <a:outerShdw blurRad="38100" dist="38100" dir="2700000" algn="tl">
                    <a:srgbClr val="000000">
                      <a:alpha val="43137"/>
                    </a:srgbClr>
                  </a:outerShdw>
                </a:effectLst>
              </a:rPr>
            </a:br>
            <a:r>
              <a:rPr lang="en-CA" altLang="en-US" dirty="0" smtClean="0">
                <a:solidFill>
                  <a:srgbClr val="0000FF"/>
                </a:solidFill>
              </a:rPr>
              <a:t>Strategy – Salvage</a:t>
            </a:r>
            <a:endParaRPr lang="en-US" altLang="en-US" dirty="0">
              <a:solidFill>
                <a:srgbClr val="0000FF"/>
              </a:solidFill>
            </a:endParaRPr>
          </a:p>
        </p:txBody>
      </p:sp>
      <p:sp>
        <p:nvSpPr>
          <p:cNvPr id="93187" name="Rectangle 3"/>
          <p:cNvSpPr>
            <a:spLocks noGrp="1" noChangeArrowheads="1"/>
          </p:cNvSpPr>
          <p:nvPr>
            <p:ph type="body" idx="1"/>
          </p:nvPr>
        </p:nvSpPr>
        <p:spPr>
          <a:xfrm>
            <a:off x="468313" y="1557338"/>
            <a:ext cx="8229600" cy="4525962"/>
          </a:xfrm>
        </p:spPr>
        <p:txBody>
          <a:bodyPr/>
          <a:lstStyle/>
          <a:p>
            <a:r>
              <a:rPr lang="en-CA" sz="4000" dirty="0" smtClean="0"/>
              <a:t>Where </a:t>
            </a:r>
            <a:r>
              <a:rPr lang="en-CA" sz="4000" dirty="0"/>
              <a:t>management </a:t>
            </a:r>
            <a:r>
              <a:rPr lang="en-CA" sz="4000" dirty="0" smtClean="0"/>
              <a:t>would not reduce beetle </a:t>
            </a:r>
            <a:r>
              <a:rPr lang="en-CA" sz="4000" dirty="0"/>
              <a:t>populations </a:t>
            </a:r>
            <a:r>
              <a:rPr lang="en-CA" sz="4000" dirty="0" smtClean="0"/>
              <a:t>or damage.</a:t>
            </a:r>
          </a:p>
          <a:p>
            <a:r>
              <a:rPr lang="en-CA" sz="4000" dirty="0" smtClean="0"/>
              <a:t>Extensive </a:t>
            </a:r>
            <a:r>
              <a:rPr lang="en-CA" sz="4000" dirty="0"/>
              <a:t>outbreaks </a:t>
            </a:r>
            <a:r>
              <a:rPr lang="en-CA" sz="4000" dirty="0" smtClean="0"/>
              <a:t>over large </a:t>
            </a:r>
            <a:r>
              <a:rPr lang="en-CA" sz="4000" dirty="0"/>
              <a:t>proportion of susceptible stands. </a:t>
            </a:r>
            <a:endParaRPr lang="en-CA" sz="4000" dirty="0" smtClean="0"/>
          </a:p>
          <a:p>
            <a:r>
              <a:rPr lang="en-CA" sz="4000" dirty="0" smtClean="0"/>
              <a:t>Objective is to recover some value </a:t>
            </a:r>
            <a:endParaRPr lang="en-CA" altLang="en-US" sz="3800" dirty="0"/>
          </a:p>
        </p:txBody>
      </p:sp>
    </p:spTree>
    <p:extLst>
      <p:ext uri="{BB962C8B-B14F-4D97-AF65-F5344CB8AC3E}">
        <p14:creationId xmlns:p14="http://schemas.microsoft.com/office/powerpoint/2010/main" val="2380613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31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sz="4000" dirty="0">
                <a:solidFill>
                  <a:srgbClr val="008000"/>
                </a:solidFill>
                <a:effectLst>
                  <a:outerShdw blurRad="38100" dist="38100" dir="2700000" algn="tl">
                    <a:srgbClr val="000000">
                      <a:alpha val="43137"/>
                    </a:srgbClr>
                  </a:outerShdw>
                </a:effectLst>
              </a:rPr>
              <a:t>Bark beetle management:</a:t>
            </a:r>
            <a:r>
              <a:rPr lang="en-US" sz="4000" dirty="0">
                <a:solidFill>
                  <a:srgbClr val="FF0000"/>
                </a:solidFill>
                <a:effectLst>
                  <a:outerShdw blurRad="38100" dist="38100" dir="2700000" algn="tl">
                    <a:srgbClr val="000000">
                      <a:alpha val="43137"/>
                    </a:srgbClr>
                  </a:outerShdw>
                </a:effectLst>
              </a:rPr>
              <a:t/>
            </a:r>
            <a:br>
              <a:rPr lang="en-US" sz="4000" dirty="0">
                <a:solidFill>
                  <a:srgbClr val="FF0000"/>
                </a:solidFill>
                <a:effectLst>
                  <a:outerShdw blurRad="38100" dist="38100" dir="2700000" algn="tl">
                    <a:srgbClr val="000000">
                      <a:alpha val="43137"/>
                    </a:srgbClr>
                  </a:outerShdw>
                </a:effectLst>
              </a:rPr>
            </a:br>
            <a:r>
              <a:rPr lang="en-CA" altLang="en-US" dirty="0" smtClean="0">
                <a:solidFill>
                  <a:srgbClr val="0000FF"/>
                </a:solidFill>
              </a:rPr>
              <a:t>Strategy – Monitor </a:t>
            </a:r>
            <a:endParaRPr lang="en-US" altLang="en-US" dirty="0">
              <a:solidFill>
                <a:srgbClr val="0000FF"/>
              </a:solidFill>
            </a:endParaRPr>
          </a:p>
        </p:txBody>
      </p:sp>
      <p:sp>
        <p:nvSpPr>
          <p:cNvPr id="93187" name="Rectangle 3"/>
          <p:cNvSpPr>
            <a:spLocks noGrp="1" noChangeArrowheads="1"/>
          </p:cNvSpPr>
          <p:nvPr>
            <p:ph type="body" idx="1"/>
          </p:nvPr>
        </p:nvSpPr>
        <p:spPr>
          <a:xfrm>
            <a:off x="468313" y="1557338"/>
            <a:ext cx="8229600" cy="4525962"/>
          </a:xfrm>
        </p:spPr>
        <p:txBody>
          <a:bodyPr/>
          <a:lstStyle/>
          <a:p>
            <a:r>
              <a:rPr lang="en-CA" dirty="0" smtClean="0"/>
              <a:t>Where </a:t>
            </a:r>
            <a:r>
              <a:rPr lang="en-CA" dirty="0"/>
              <a:t>management would not reduce beetle populations or damage</a:t>
            </a:r>
          </a:p>
          <a:p>
            <a:r>
              <a:rPr lang="en-CA" dirty="0"/>
              <a:t>No short term (less than 5 years) possibility of salvaging dead timber</a:t>
            </a:r>
            <a:endParaRPr lang="en-CA" altLang="en-US" sz="3800" dirty="0"/>
          </a:p>
          <a:p>
            <a:endParaRPr lang="en-US" altLang="en-US" dirty="0"/>
          </a:p>
        </p:txBody>
      </p:sp>
    </p:spTree>
    <p:extLst>
      <p:ext uri="{BB962C8B-B14F-4D97-AF65-F5344CB8AC3E}">
        <p14:creationId xmlns:p14="http://schemas.microsoft.com/office/powerpoint/2010/main" val="25151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18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srgbClr val="008000"/>
                </a:solidFill>
                <a:effectLst>
                  <a:outerShdw blurRad="38100" dist="38100" dir="2700000" algn="tl">
                    <a:srgbClr val="000000">
                      <a:alpha val="43137"/>
                    </a:srgbClr>
                  </a:outerShdw>
                </a:effectLst>
              </a:rPr>
              <a:t>Bark beetle management: </a:t>
            </a:r>
            <a:r>
              <a:rPr lang="en-US" sz="4000" dirty="0" smtClean="0">
                <a:solidFill>
                  <a:srgbClr val="008000"/>
                </a:solidFill>
                <a:effectLst>
                  <a:outerShdw blurRad="38100" dist="38100" dir="2700000" algn="tl">
                    <a:srgbClr val="000000">
                      <a:alpha val="43137"/>
                    </a:srgbClr>
                  </a:outerShdw>
                </a:effectLst>
              </a:rPr>
              <a:t/>
            </a:r>
            <a:br>
              <a:rPr lang="en-US" sz="4000" dirty="0" smtClean="0">
                <a:solidFill>
                  <a:srgbClr val="008000"/>
                </a:solidFill>
                <a:effectLst>
                  <a:outerShdw blurRad="38100" dist="38100" dir="2700000" algn="tl">
                    <a:srgbClr val="000000">
                      <a:alpha val="43137"/>
                    </a:srgbClr>
                  </a:outerShdw>
                </a:effectLst>
              </a:rPr>
            </a:br>
            <a:r>
              <a:rPr lang="en-CA" dirty="0" smtClean="0">
                <a:solidFill>
                  <a:srgbClr val="0000FF"/>
                </a:solidFill>
              </a:rPr>
              <a:t>Values at risk and suppression benefits</a:t>
            </a:r>
            <a:r>
              <a:rPr lang="en-CA" dirty="0" smtClean="0"/>
              <a:t> </a:t>
            </a:r>
            <a:endParaRPr lang="en-CA" dirty="0"/>
          </a:p>
        </p:txBody>
      </p:sp>
      <p:sp>
        <p:nvSpPr>
          <p:cNvPr id="3" name="Content Placeholder 2"/>
          <p:cNvSpPr>
            <a:spLocks noGrp="1"/>
          </p:cNvSpPr>
          <p:nvPr>
            <p:ph idx="1"/>
          </p:nvPr>
        </p:nvSpPr>
        <p:spPr>
          <a:xfrm>
            <a:off x="609600" y="1447800"/>
            <a:ext cx="8229600" cy="4525963"/>
          </a:xfrm>
        </p:spPr>
        <p:txBody>
          <a:bodyPr>
            <a:normAutofit fontScale="92500" lnSpcReduction="10000"/>
          </a:bodyPr>
          <a:lstStyle/>
          <a:p>
            <a:pPr lvl="0"/>
            <a:r>
              <a:rPr lang="en-CA" dirty="0" smtClean="0"/>
              <a:t>Industry competitiveness: major supply of undamaged wood. Even flow of timber.  </a:t>
            </a:r>
          </a:p>
          <a:p>
            <a:pPr lvl="0"/>
            <a:r>
              <a:rPr lang="en-CA" dirty="0" smtClean="0"/>
              <a:t>Community stability</a:t>
            </a:r>
          </a:p>
          <a:p>
            <a:pPr lvl="0"/>
            <a:r>
              <a:rPr lang="en-CA" dirty="0" smtClean="0"/>
              <a:t>Mid-term timber supply and revenue generation:  Green timber will increase in value.</a:t>
            </a:r>
          </a:p>
          <a:p>
            <a:pPr lvl="0"/>
            <a:r>
              <a:rPr lang="en-CA" dirty="0" smtClean="0"/>
              <a:t>Other resource values:  Less impacts on wildlife, water, range, recreation, endangered species.</a:t>
            </a:r>
          </a:p>
          <a:p>
            <a:pPr lvl="0"/>
            <a:r>
              <a:rPr lang="en-CA" dirty="0" smtClean="0"/>
              <a:t>Public safety: fire interface issues/costs reduced.</a:t>
            </a:r>
          </a:p>
          <a:p>
            <a:endParaRPr lang="en-CA" dirty="0"/>
          </a:p>
        </p:txBody>
      </p:sp>
    </p:spTree>
    <p:extLst>
      <p:ext uri="{BB962C8B-B14F-4D97-AF65-F5344CB8AC3E}">
        <p14:creationId xmlns:p14="http://schemas.microsoft.com/office/powerpoint/2010/main" val="221129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143000" y="4045356"/>
            <a:ext cx="7848600" cy="5625287"/>
          </a:xfrm>
          <a:prstGeom prst="rect">
            <a:avLst/>
          </a:prstGeom>
          <a:noFill/>
          <a:ln w="9525">
            <a:noFill/>
            <a:miter lim="800000"/>
            <a:headEnd/>
            <a:tailEnd/>
          </a:ln>
        </p:spPr>
      </p:pic>
      <p:sp>
        <p:nvSpPr>
          <p:cNvPr id="2" name="Title 1"/>
          <p:cNvSpPr>
            <a:spLocks noGrp="1"/>
          </p:cNvSpPr>
          <p:nvPr>
            <p:ph type="title"/>
          </p:nvPr>
        </p:nvSpPr>
        <p:spPr/>
        <p:txBody>
          <a:bodyPr/>
          <a:lstStyle/>
          <a:p>
            <a:r>
              <a:rPr lang="en-CA" dirty="0" smtClean="0">
                <a:solidFill>
                  <a:srgbClr val="0000FF"/>
                </a:solidFill>
              </a:rPr>
              <a:t>Forest Health Surveys</a:t>
            </a:r>
            <a:endParaRPr lang="en-CA" dirty="0">
              <a:solidFill>
                <a:srgbClr val="0000FF"/>
              </a:solidFill>
            </a:endParaRPr>
          </a:p>
        </p:txBody>
      </p:sp>
      <p:sp>
        <p:nvSpPr>
          <p:cNvPr id="3" name="Text Placeholder 2"/>
          <p:cNvSpPr>
            <a:spLocks noGrp="1"/>
          </p:cNvSpPr>
          <p:nvPr>
            <p:ph type="body" sz="half" idx="1"/>
          </p:nvPr>
        </p:nvSpPr>
        <p:spPr>
          <a:xfrm>
            <a:off x="3810000" y="1600200"/>
            <a:ext cx="4495800" cy="4525963"/>
          </a:xfrm>
        </p:spPr>
        <p:txBody>
          <a:bodyPr/>
          <a:lstStyle/>
          <a:p>
            <a:pPr marL="0" indent="0">
              <a:buNone/>
            </a:pPr>
            <a:r>
              <a:rPr lang="en-CA" dirty="0" smtClean="0"/>
              <a:t>Survey objectives: verify population levels, trends, and location.</a:t>
            </a:r>
          </a:p>
          <a:p>
            <a:pPr marL="514350" indent="-514350">
              <a:buFont typeface="+mj-lt"/>
              <a:buAutoNum type="arabicPeriod"/>
            </a:pPr>
            <a:r>
              <a:rPr lang="en-CA" dirty="0" smtClean="0">
                <a:solidFill>
                  <a:srgbClr val="FF0000"/>
                </a:solidFill>
              </a:rPr>
              <a:t>Aerial overview surveys</a:t>
            </a:r>
            <a:endParaRPr lang="en-CA" dirty="0"/>
          </a:p>
        </p:txBody>
      </p:sp>
      <p:pic>
        <p:nvPicPr>
          <p:cNvPr id="5" name="Picture 4" descr="float plane MH900187411.JPG"/>
          <p:cNvPicPr>
            <a:picLocks noChangeAspect="1"/>
          </p:cNvPicPr>
          <p:nvPr/>
        </p:nvPicPr>
        <p:blipFill>
          <a:blip r:embed="rId4" cstate="print"/>
          <a:stretch>
            <a:fillRect/>
          </a:stretch>
        </p:blipFill>
        <p:spPr>
          <a:xfrm>
            <a:off x="800100" y="1371600"/>
            <a:ext cx="1752600" cy="1752600"/>
          </a:xfrm>
          <a:prstGeom prst="rect">
            <a:avLst/>
          </a:prstGeom>
        </p:spPr>
      </p:pic>
      <p:sp>
        <p:nvSpPr>
          <p:cNvPr id="6" name="Flowchart: Extract 5"/>
          <p:cNvSpPr/>
          <p:nvPr/>
        </p:nvSpPr>
        <p:spPr>
          <a:xfrm>
            <a:off x="609600" y="2514600"/>
            <a:ext cx="2438400" cy="3657600"/>
          </a:xfrm>
          <a:prstGeom prst="flowChartExtract">
            <a:avLst/>
          </a:prstGeom>
          <a:solidFill>
            <a:srgbClr val="00FFFF">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49885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helicopter 2 MB900352145.jpg"/>
          <p:cNvPicPr>
            <a:picLocks noChangeAspect="1"/>
          </p:cNvPicPr>
          <p:nvPr/>
        </p:nvPicPr>
        <p:blipFill>
          <a:blip r:embed="rId3" cstate="print"/>
          <a:stretch>
            <a:fillRect/>
          </a:stretch>
        </p:blipFill>
        <p:spPr>
          <a:xfrm>
            <a:off x="6934200" y="0"/>
            <a:ext cx="2057400" cy="2057400"/>
          </a:xfrm>
          <a:prstGeom prst="rect">
            <a:avLst/>
          </a:prstGeom>
        </p:spPr>
      </p:pic>
      <p:pic>
        <p:nvPicPr>
          <p:cNvPr id="9" name="Picture 8" descr="IBM hawkins_6811_small.jpg"/>
          <p:cNvPicPr>
            <a:picLocks noChangeAspect="1"/>
          </p:cNvPicPr>
          <p:nvPr/>
        </p:nvPicPr>
        <p:blipFill>
          <a:blip r:embed="rId4" cstate="print"/>
          <a:stretch>
            <a:fillRect/>
          </a:stretch>
        </p:blipFill>
        <p:spPr>
          <a:xfrm>
            <a:off x="4267200" y="2743200"/>
            <a:ext cx="4876800" cy="5352122"/>
          </a:xfrm>
          <a:prstGeom prst="rect">
            <a:avLst/>
          </a:prstGeom>
        </p:spPr>
      </p:pic>
      <p:sp>
        <p:nvSpPr>
          <p:cNvPr id="2" name="Title 1"/>
          <p:cNvSpPr>
            <a:spLocks noGrp="1"/>
          </p:cNvSpPr>
          <p:nvPr>
            <p:ph type="title"/>
          </p:nvPr>
        </p:nvSpPr>
        <p:spPr/>
        <p:txBody>
          <a:bodyPr/>
          <a:lstStyle/>
          <a:p>
            <a:pPr algn="l"/>
            <a:r>
              <a:rPr lang="en-US" sz="3200" dirty="0">
                <a:solidFill>
                  <a:srgbClr val="008000"/>
                </a:solidFill>
                <a:effectLst>
                  <a:outerShdw blurRad="38100" dist="38100" dir="2700000" algn="tl">
                    <a:srgbClr val="000000">
                      <a:alpha val="43137"/>
                    </a:srgbClr>
                  </a:outerShdw>
                </a:effectLst>
              </a:rPr>
              <a:t>Bark beetle management</a:t>
            </a:r>
            <a:r>
              <a:rPr lang="en-US" sz="3200" dirty="0" smtClean="0">
                <a:solidFill>
                  <a:srgbClr val="008000"/>
                </a:solidFill>
                <a:effectLst>
                  <a:outerShdw blurRad="38100" dist="38100" dir="2700000" algn="tl">
                    <a:srgbClr val="000000">
                      <a:alpha val="43137"/>
                    </a:srgbClr>
                  </a:outerShdw>
                </a:effectLst>
              </a:rPr>
              <a:t>:</a:t>
            </a:r>
            <a:br>
              <a:rPr lang="en-US" sz="3200" dirty="0" smtClean="0">
                <a:solidFill>
                  <a:srgbClr val="008000"/>
                </a:solidFill>
                <a:effectLst>
                  <a:outerShdw blurRad="38100" dist="38100" dir="2700000" algn="tl">
                    <a:srgbClr val="000000">
                      <a:alpha val="43137"/>
                    </a:srgbClr>
                  </a:outerShdw>
                </a:effectLst>
              </a:rPr>
            </a:br>
            <a:r>
              <a:rPr lang="en-CA" dirty="0" smtClean="0">
                <a:solidFill>
                  <a:srgbClr val="0000FF"/>
                </a:solidFill>
              </a:rPr>
              <a:t>Surveys</a:t>
            </a:r>
            <a:endParaRPr lang="en-CA" dirty="0">
              <a:solidFill>
                <a:srgbClr val="0000FF"/>
              </a:solidFill>
            </a:endParaRPr>
          </a:p>
        </p:txBody>
      </p:sp>
      <p:sp>
        <p:nvSpPr>
          <p:cNvPr id="3" name="Text Placeholder 2"/>
          <p:cNvSpPr>
            <a:spLocks noGrp="1"/>
          </p:cNvSpPr>
          <p:nvPr>
            <p:ph type="body" sz="half" idx="1"/>
          </p:nvPr>
        </p:nvSpPr>
        <p:spPr>
          <a:xfrm>
            <a:off x="381000" y="1295400"/>
            <a:ext cx="3352800" cy="4525963"/>
          </a:xfrm>
        </p:spPr>
        <p:txBody>
          <a:bodyPr/>
          <a:lstStyle/>
          <a:p>
            <a:pPr marL="514350" indent="-514350">
              <a:buFont typeface="+mj-lt"/>
              <a:buAutoNum type="arabicPeriod"/>
            </a:pPr>
            <a:r>
              <a:rPr lang="en-CA" dirty="0" smtClean="0">
                <a:solidFill>
                  <a:schemeClr val="bg1"/>
                </a:solidFill>
              </a:rPr>
              <a:t>Aerial overview surveys</a:t>
            </a:r>
          </a:p>
          <a:p>
            <a:pPr marL="514350" indent="-514350">
              <a:buFont typeface="+mj-lt"/>
              <a:buAutoNum type="arabicPeriod"/>
            </a:pPr>
            <a:r>
              <a:rPr lang="en-CA" dirty="0" smtClean="0">
                <a:solidFill>
                  <a:srgbClr val="C00000"/>
                </a:solidFill>
              </a:rPr>
              <a:t>Operations detailed surveys</a:t>
            </a:r>
          </a:p>
          <a:p>
            <a:pPr marL="914400" lvl="1" indent="-514350">
              <a:buFont typeface="+mj-lt"/>
              <a:buAutoNum type="alphaLcPeriod"/>
            </a:pPr>
            <a:r>
              <a:rPr lang="en-CA" dirty="0" smtClean="0">
                <a:solidFill>
                  <a:srgbClr val="C00000"/>
                </a:solidFill>
              </a:rPr>
              <a:t>Air</a:t>
            </a:r>
          </a:p>
          <a:p>
            <a:pPr>
              <a:buNone/>
            </a:pPr>
            <a:endParaRPr lang="en-CA" dirty="0"/>
          </a:p>
        </p:txBody>
      </p:sp>
      <p:sp>
        <p:nvSpPr>
          <p:cNvPr id="8" name="Flowchart: Extract 7"/>
          <p:cNvSpPr/>
          <p:nvPr/>
        </p:nvSpPr>
        <p:spPr>
          <a:xfrm>
            <a:off x="6248400" y="1600200"/>
            <a:ext cx="2209800" cy="3276600"/>
          </a:xfrm>
          <a:prstGeom prst="flowChartExtract">
            <a:avLst/>
          </a:prstGeom>
          <a:solidFill>
            <a:srgbClr val="00FFFF">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7960486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rt with magnifiyng glass crop.jpg"/>
          <p:cNvPicPr>
            <a:picLocks noChangeAspect="1"/>
          </p:cNvPicPr>
          <p:nvPr/>
        </p:nvPicPr>
        <p:blipFill>
          <a:blip r:embed="rId3" cstate="print"/>
          <a:stretch>
            <a:fillRect/>
          </a:stretch>
        </p:blipFill>
        <p:spPr>
          <a:xfrm>
            <a:off x="3493974" y="3483864"/>
            <a:ext cx="3059226" cy="2916936"/>
          </a:xfrm>
          <a:prstGeom prst="rect">
            <a:avLst/>
          </a:prstGeom>
          <a:solidFill>
            <a:schemeClr val="accent1"/>
          </a:solidFill>
        </p:spPr>
      </p:pic>
      <p:sp>
        <p:nvSpPr>
          <p:cNvPr id="2" name="Title 1"/>
          <p:cNvSpPr>
            <a:spLocks noGrp="1"/>
          </p:cNvSpPr>
          <p:nvPr>
            <p:ph type="title"/>
          </p:nvPr>
        </p:nvSpPr>
        <p:spPr/>
        <p:txBody>
          <a:bodyPr/>
          <a:lstStyle/>
          <a:p>
            <a:r>
              <a:rPr lang="en-US" sz="2800" dirty="0">
                <a:solidFill>
                  <a:srgbClr val="008000"/>
                </a:solidFill>
                <a:effectLst>
                  <a:outerShdw blurRad="38100" dist="38100" dir="2700000" algn="tl">
                    <a:srgbClr val="000000">
                      <a:alpha val="43137"/>
                    </a:srgbClr>
                  </a:outerShdw>
                </a:effectLst>
              </a:rPr>
              <a:t>Bark beetle management: </a:t>
            </a:r>
            <a:r>
              <a:rPr lang="en-US" sz="2800" dirty="0" smtClean="0">
                <a:solidFill>
                  <a:srgbClr val="008000"/>
                </a:solidFill>
                <a:effectLst>
                  <a:outerShdw blurRad="38100" dist="38100" dir="2700000" algn="tl">
                    <a:srgbClr val="000000">
                      <a:alpha val="43137"/>
                    </a:srgbClr>
                  </a:outerShdw>
                </a:effectLst>
              </a:rPr>
              <a:t/>
            </a:r>
            <a:br>
              <a:rPr lang="en-US" sz="2800" dirty="0" smtClean="0">
                <a:solidFill>
                  <a:srgbClr val="008000"/>
                </a:solidFill>
                <a:effectLst>
                  <a:outerShdw blurRad="38100" dist="38100" dir="2700000" algn="tl">
                    <a:srgbClr val="000000">
                      <a:alpha val="43137"/>
                    </a:srgbClr>
                  </a:outerShdw>
                </a:effectLst>
              </a:rPr>
            </a:br>
            <a:r>
              <a:rPr lang="en-CA" dirty="0" smtClean="0">
                <a:solidFill>
                  <a:srgbClr val="0000FF"/>
                </a:solidFill>
              </a:rPr>
              <a:t>Surveys</a:t>
            </a:r>
            <a:endParaRPr lang="en-CA" dirty="0">
              <a:solidFill>
                <a:srgbClr val="0000FF"/>
              </a:solidFill>
            </a:endParaRPr>
          </a:p>
        </p:txBody>
      </p:sp>
      <p:sp>
        <p:nvSpPr>
          <p:cNvPr id="3" name="Text Placeholder 2"/>
          <p:cNvSpPr>
            <a:spLocks noGrp="1"/>
          </p:cNvSpPr>
          <p:nvPr>
            <p:ph type="body" sz="half" idx="1"/>
          </p:nvPr>
        </p:nvSpPr>
        <p:spPr>
          <a:xfrm>
            <a:off x="381000" y="1676400"/>
            <a:ext cx="3352800" cy="4525963"/>
          </a:xfrm>
        </p:spPr>
        <p:txBody>
          <a:bodyPr/>
          <a:lstStyle/>
          <a:p>
            <a:pPr marL="514350" indent="-514350">
              <a:buFont typeface="+mj-lt"/>
              <a:buAutoNum type="arabicPeriod"/>
            </a:pPr>
            <a:r>
              <a:rPr lang="en-CA" dirty="0" smtClean="0">
                <a:solidFill>
                  <a:schemeClr val="bg1"/>
                </a:solidFill>
              </a:rPr>
              <a:t>Aerial overview surveys</a:t>
            </a:r>
          </a:p>
          <a:p>
            <a:pPr marL="514350" indent="-514350">
              <a:buFont typeface="+mj-lt"/>
              <a:buAutoNum type="arabicPeriod"/>
            </a:pPr>
            <a:r>
              <a:rPr lang="en-CA" dirty="0" smtClean="0">
                <a:solidFill>
                  <a:schemeClr val="bg1"/>
                </a:solidFill>
              </a:rPr>
              <a:t>Operations detailed surveys</a:t>
            </a:r>
          </a:p>
          <a:p>
            <a:pPr marL="914400" lvl="1" indent="-514350">
              <a:buFont typeface="+mj-lt"/>
              <a:buAutoNum type="alphaLcPeriod"/>
            </a:pPr>
            <a:r>
              <a:rPr lang="en-CA" dirty="0" smtClean="0">
                <a:solidFill>
                  <a:schemeClr val="bg1"/>
                </a:solidFill>
              </a:rPr>
              <a:t>Air</a:t>
            </a:r>
          </a:p>
          <a:p>
            <a:pPr marL="914400" lvl="1" indent="-514350">
              <a:buFont typeface="+mj-lt"/>
              <a:buAutoNum type="alphaLcPeriod"/>
            </a:pPr>
            <a:r>
              <a:rPr lang="en-CA" dirty="0" smtClean="0">
                <a:solidFill>
                  <a:srgbClr val="C00000"/>
                </a:solidFill>
              </a:rPr>
              <a:t>Ground – assessment of intensity and locations</a:t>
            </a:r>
          </a:p>
          <a:p>
            <a:pPr>
              <a:buNone/>
            </a:pPr>
            <a:endParaRPr lang="en-CA" dirty="0"/>
          </a:p>
        </p:txBody>
      </p:sp>
      <p:pic>
        <p:nvPicPr>
          <p:cNvPr id="13" name="Picture 12" descr="tree MC900351349.WMF"/>
          <p:cNvPicPr>
            <a:picLocks noChangeAspect="1"/>
          </p:cNvPicPr>
          <p:nvPr/>
        </p:nvPicPr>
        <p:blipFill>
          <a:blip r:embed="rId4" cstate="print"/>
          <a:stretch>
            <a:fillRect/>
          </a:stretch>
        </p:blipFill>
        <p:spPr>
          <a:xfrm>
            <a:off x="6172200" y="1392382"/>
            <a:ext cx="2774784" cy="5486400"/>
          </a:xfrm>
          <a:prstGeom prst="rect">
            <a:avLst/>
          </a:prstGeom>
        </p:spPr>
      </p:pic>
    </p:spTree>
    <p:extLst>
      <p:ext uri="{BB962C8B-B14F-4D97-AF65-F5344CB8AC3E}">
        <p14:creationId xmlns:p14="http://schemas.microsoft.com/office/powerpoint/2010/main" val="14242237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BS mortality"/>
          <p:cNvPicPr>
            <a:picLocks noChangeAspect="1" noChangeArrowheads="1"/>
          </p:cNvPicPr>
          <p:nvPr/>
        </p:nvPicPr>
        <p:blipFill>
          <a:blip r:embed="rId3" cstate="print"/>
          <a:srcRect/>
          <a:stretch>
            <a:fillRect/>
          </a:stretch>
        </p:blipFill>
        <p:spPr bwMode="auto">
          <a:xfrm>
            <a:off x="3840698" y="1524000"/>
            <a:ext cx="6370101" cy="5312631"/>
          </a:xfrm>
          <a:prstGeom prst="rect">
            <a:avLst/>
          </a:prstGeom>
          <a:noFill/>
          <a:ln w="9525">
            <a:noFill/>
            <a:miter lim="800000"/>
            <a:headEnd/>
            <a:tailEnd/>
          </a:ln>
          <a:effectLst/>
        </p:spPr>
      </p:pic>
      <p:sp>
        <p:nvSpPr>
          <p:cNvPr id="117765" name="Rectangle 5"/>
          <p:cNvSpPr>
            <a:spLocks noGrp="1" noChangeArrowheads="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a:t>
            </a:r>
            <a:br>
              <a:rPr lang="en-US" sz="3200" dirty="0" smtClean="0">
                <a:solidFill>
                  <a:srgbClr val="008000"/>
                </a:solidFill>
                <a:effectLst>
                  <a:outerShdw blurRad="38100" dist="38100" dir="2700000" algn="tl">
                    <a:srgbClr val="000000">
                      <a:alpha val="43137"/>
                    </a:srgbClr>
                  </a:outerShdw>
                </a:effectLst>
              </a:rPr>
            </a:br>
            <a:r>
              <a:rPr lang="en-US" sz="3200" dirty="0" smtClean="0">
                <a:solidFill>
                  <a:srgbClr val="0000FF"/>
                </a:solidFill>
              </a:rPr>
              <a:t>Surveys – Diagnostic features</a:t>
            </a:r>
            <a:endParaRPr lang="en-US" sz="3200" dirty="0">
              <a:solidFill>
                <a:srgbClr val="0000FF"/>
              </a:solidFill>
            </a:endParaRPr>
          </a:p>
        </p:txBody>
      </p:sp>
      <p:sp>
        <p:nvSpPr>
          <p:cNvPr id="6" name="TextBox 5"/>
          <p:cNvSpPr txBox="1"/>
          <p:nvPr/>
        </p:nvSpPr>
        <p:spPr>
          <a:xfrm>
            <a:off x="533400" y="1676400"/>
            <a:ext cx="6248400" cy="3785652"/>
          </a:xfrm>
          <a:prstGeom prst="rect">
            <a:avLst/>
          </a:prstGeom>
          <a:noFill/>
        </p:spPr>
        <p:txBody>
          <a:bodyPr wrap="square" rtlCol="0">
            <a:spAutoFit/>
          </a:bodyPr>
          <a:lstStyle/>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Crown</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Pitch, pitch tubes</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Frass</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Egg galleries</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Life stages and timing</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Stain development</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Emergence holes</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Wood pecker feeding</a:t>
            </a:r>
            <a:br>
              <a:rPr lang="en-CA" b="1" dirty="0" smtClean="0">
                <a:solidFill>
                  <a:schemeClr val="bg1"/>
                </a:solidFill>
                <a:latin typeface="Calibri" panose="020F0502020204030204" pitchFamily="34" charset="0"/>
                <a:cs typeface="Calibri" panose="020F0502020204030204" pitchFamily="34" charset="0"/>
              </a:rPr>
            </a:br>
            <a:r>
              <a:rPr lang="en-CA" b="1" dirty="0" smtClean="0">
                <a:solidFill>
                  <a:schemeClr val="bg1"/>
                </a:solidFill>
                <a:latin typeface="Calibri" panose="020F0502020204030204" pitchFamily="34" charset="0"/>
                <a:cs typeface="Calibri" panose="020F0502020204030204" pitchFamily="34" charset="0"/>
              </a:rPr>
              <a:t>      and bark flakes</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Bark miners</a:t>
            </a:r>
          </a:p>
        </p:txBody>
      </p:sp>
    </p:spTree>
    <p:extLst>
      <p:ext uri="{BB962C8B-B14F-4D97-AF65-F5344CB8AC3E}">
        <p14:creationId xmlns:p14="http://schemas.microsoft.com/office/powerpoint/2010/main" val="18326905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r>
              <a:rPr lang="en-US" sz="3400" dirty="0" smtClean="0">
                <a:solidFill>
                  <a:srgbClr val="008000"/>
                </a:solidFill>
                <a:effectLst>
                  <a:outerShdw blurRad="38100" dist="38100" dir="2700000" algn="tl">
                    <a:srgbClr val="000000">
                      <a:alpha val="43137"/>
                    </a:srgbClr>
                  </a:outerShdw>
                </a:effectLst>
              </a:rPr>
              <a:t>Bark </a:t>
            </a:r>
            <a:r>
              <a:rPr lang="en-US" sz="3400" dirty="0">
                <a:solidFill>
                  <a:srgbClr val="008000"/>
                </a:solidFill>
                <a:effectLst>
                  <a:outerShdw blurRad="38100" dist="38100" dir="2700000" algn="tl">
                    <a:srgbClr val="000000">
                      <a:alpha val="43137"/>
                    </a:srgbClr>
                  </a:outerShdw>
                </a:effectLst>
              </a:rPr>
              <a:t>beetle </a:t>
            </a:r>
            <a:r>
              <a:rPr lang="en-US" sz="3400" dirty="0" smtClean="0">
                <a:solidFill>
                  <a:srgbClr val="008000"/>
                </a:solidFill>
                <a:effectLst>
                  <a:outerShdw blurRad="38100" dist="38100" dir="2700000" algn="tl">
                    <a:srgbClr val="000000">
                      <a:alpha val="43137"/>
                    </a:srgbClr>
                  </a:outerShdw>
                </a:effectLst>
              </a:rPr>
              <a:t>management:</a:t>
            </a:r>
            <a:br>
              <a:rPr lang="en-US" sz="3400" dirty="0" smtClean="0">
                <a:solidFill>
                  <a:srgbClr val="008000"/>
                </a:solidFill>
                <a:effectLst>
                  <a:outerShdw blurRad="38100" dist="38100" dir="2700000" algn="tl">
                    <a:srgbClr val="000000">
                      <a:alpha val="43137"/>
                    </a:srgbClr>
                  </a:outerShdw>
                </a:effectLst>
              </a:rPr>
            </a:br>
            <a:r>
              <a:rPr lang="en-US" sz="3400" dirty="0" smtClean="0">
                <a:solidFill>
                  <a:srgbClr val="FF0000"/>
                </a:solidFill>
                <a:effectLst>
                  <a:outerShdw blurRad="38100" dist="38100" dir="2700000" algn="tl">
                    <a:srgbClr val="000000">
                      <a:alpha val="43137"/>
                    </a:srgbClr>
                  </a:outerShdw>
                </a:effectLst>
              </a:rPr>
              <a:t>FROM SURVEYS:</a:t>
            </a:r>
            <a:r>
              <a:rPr lang="en-US" sz="3400" dirty="0" smtClean="0">
                <a:solidFill>
                  <a:srgbClr val="008000"/>
                </a:solidFill>
                <a:effectLst>
                  <a:outerShdw blurRad="38100" dist="38100" dir="2700000" algn="tl">
                    <a:srgbClr val="000000">
                      <a:alpha val="43137"/>
                    </a:srgbClr>
                  </a:outerShdw>
                </a:effectLst>
              </a:rPr>
              <a:t> </a:t>
            </a:r>
            <a:br>
              <a:rPr lang="en-US" sz="3400" dirty="0" smtClean="0">
                <a:solidFill>
                  <a:srgbClr val="008000"/>
                </a:solidFill>
                <a:effectLst>
                  <a:outerShdw blurRad="38100" dist="38100" dir="2700000" algn="tl">
                    <a:srgbClr val="000000">
                      <a:alpha val="43137"/>
                    </a:srgbClr>
                  </a:outerShdw>
                </a:effectLst>
              </a:rPr>
            </a:br>
            <a:r>
              <a:rPr lang="en-US" sz="3400" dirty="0" smtClean="0">
                <a:solidFill>
                  <a:srgbClr val="008000"/>
                </a:solidFill>
                <a:effectLst>
                  <a:outerShdw blurRad="38100" dist="38100" dir="2700000" algn="tl">
                    <a:srgbClr val="000000">
                      <a:alpha val="43137"/>
                    </a:srgbClr>
                  </a:outerShdw>
                </a:effectLst>
              </a:rPr>
              <a:t> </a:t>
            </a:r>
            <a:r>
              <a:rPr lang="en-US" sz="3400" dirty="0" smtClean="0">
                <a:solidFill>
                  <a:srgbClr val="0000FF"/>
                </a:solidFill>
              </a:rPr>
              <a:t>Stand management decision information</a:t>
            </a:r>
            <a:endParaRPr lang="en-CA" sz="3400" dirty="0"/>
          </a:p>
        </p:txBody>
      </p:sp>
      <p:sp>
        <p:nvSpPr>
          <p:cNvPr id="3" name="Content Placeholder 2"/>
          <p:cNvSpPr>
            <a:spLocks noGrp="1"/>
          </p:cNvSpPr>
          <p:nvPr>
            <p:ph idx="1"/>
          </p:nvPr>
        </p:nvSpPr>
        <p:spPr>
          <a:xfrm>
            <a:off x="609600" y="1981200"/>
            <a:ext cx="8229600" cy="4525963"/>
          </a:xfrm>
        </p:spPr>
        <p:txBody>
          <a:bodyPr/>
          <a:lstStyle/>
          <a:p>
            <a:r>
              <a:rPr lang="en-CA" dirty="0" smtClean="0"/>
              <a:t>Susceptibility of infested stand - % susceptible species</a:t>
            </a:r>
          </a:p>
          <a:p>
            <a:r>
              <a:rPr lang="en-CA" dirty="0" smtClean="0"/>
              <a:t>Infestation levels and history</a:t>
            </a:r>
          </a:p>
          <a:p>
            <a:r>
              <a:rPr lang="en-CA" dirty="0" smtClean="0"/>
              <a:t>Beetle pressure</a:t>
            </a:r>
          </a:p>
          <a:p>
            <a:r>
              <a:rPr lang="en-CA" dirty="0" smtClean="0"/>
              <a:t>Operability – access, slope</a:t>
            </a:r>
          </a:p>
          <a:p>
            <a:r>
              <a:rPr lang="en-CA" dirty="0" smtClean="0"/>
              <a:t>Merchantability (dbh, green-red-gray)</a:t>
            </a:r>
          </a:p>
          <a:p>
            <a:r>
              <a:rPr lang="en-CA" dirty="0" smtClean="0"/>
              <a:t>Harvest highest ranked stands </a:t>
            </a:r>
            <a:r>
              <a:rPr lang="en-CA" dirty="0" smtClean="0"/>
              <a:t>first</a:t>
            </a:r>
            <a:endParaRPr lang="en-CA" dirty="0" smtClean="0"/>
          </a:p>
          <a:p>
            <a:endParaRPr lang="en-CA" dirty="0"/>
          </a:p>
        </p:txBody>
      </p:sp>
    </p:spTree>
    <p:extLst>
      <p:ext uri="{BB962C8B-B14F-4D97-AF65-F5344CB8AC3E}">
        <p14:creationId xmlns:p14="http://schemas.microsoft.com/office/powerpoint/2010/main" val="368408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a:t>
            </a:r>
            <a:br>
              <a:rPr lang="en-US" sz="3200" dirty="0" smtClean="0">
                <a:solidFill>
                  <a:srgbClr val="008000"/>
                </a:solidFill>
                <a:effectLst>
                  <a:outerShdw blurRad="38100" dist="38100" dir="2700000" algn="tl">
                    <a:srgbClr val="000000">
                      <a:alpha val="43137"/>
                    </a:srgbClr>
                  </a:outerShdw>
                </a:effectLst>
              </a:rPr>
            </a:br>
            <a:r>
              <a:rPr lang="en-CA" sz="3200" dirty="0" smtClean="0">
                <a:solidFill>
                  <a:srgbClr val="0000FF"/>
                </a:solidFill>
              </a:rPr>
              <a:t>Sanitation </a:t>
            </a:r>
            <a:r>
              <a:rPr lang="en-CA" sz="3200" dirty="0">
                <a:solidFill>
                  <a:srgbClr val="0000FF"/>
                </a:solidFill>
              </a:rPr>
              <a:t>Harvesting</a:t>
            </a:r>
          </a:p>
        </p:txBody>
      </p:sp>
      <p:sp>
        <p:nvSpPr>
          <p:cNvPr id="3" name="Content Placeholder 2"/>
          <p:cNvSpPr>
            <a:spLocks noGrp="1"/>
          </p:cNvSpPr>
          <p:nvPr>
            <p:ph idx="1"/>
          </p:nvPr>
        </p:nvSpPr>
        <p:spPr/>
        <p:txBody>
          <a:bodyPr/>
          <a:lstStyle/>
          <a:p>
            <a:r>
              <a:rPr lang="en-CA" dirty="0" smtClean="0"/>
              <a:t>Maximize </a:t>
            </a:r>
            <a:r>
              <a:rPr lang="en-CA" dirty="0" smtClean="0"/>
              <a:t>extraction </a:t>
            </a:r>
            <a:r>
              <a:rPr lang="en-CA" dirty="0"/>
              <a:t>of currently infested or infected stands </a:t>
            </a:r>
            <a:r>
              <a:rPr lang="en-CA" dirty="0" smtClean="0"/>
              <a:t>to </a:t>
            </a:r>
            <a:r>
              <a:rPr lang="en-CA" dirty="0"/>
              <a:t>reduce the damage caused by forest pests and to prevent their spread</a:t>
            </a:r>
            <a:r>
              <a:rPr lang="en-CA" dirty="0" smtClean="0"/>
              <a:t>.</a:t>
            </a:r>
            <a:endParaRPr lang="en-CA" dirty="0"/>
          </a:p>
        </p:txBody>
      </p:sp>
    </p:spTree>
    <p:extLst>
      <p:ext uri="{BB962C8B-B14F-4D97-AF65-F5344CB8AC3E}">
        <p14:creationId xmlns:p14="http://schemas.microsoft.com/office/powerpoint/2010/main" val="21162839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8" name="Picture 4" descr="moose logging"/>
          <p:cNvPicPr>
            <a:picLocks noGrp="1" noChangeAspect="1" noChangeArrowheads="1"/>
          </p:cNvPicPr>
          <p:nvPr>
            <p:ph idx="1"/>
          </p:nvPr>
        </p:nvPicPr>
        <p:blipFill>
          <a:blip r:embed="rId3" cstate="print"/>
          <a:stretch>
            <a:fillRect/>
          </a:stretch>
        </p:blipFill>
        <p:spPr>
          <a:xfrm>
            <a:off x="623900" y="1881204"/>
            <a:ext cx="7515200" cy="5010133"/>
          </a:xfrm>
          <a:noFill/>
          <a:ln/>
        </p:spPr>
      </p:pic>
      <p:sp>
        <p:nvSpPr>
          <p:cNvPr id="2" name="Rectangle 1"/>
          <p:cNvSpPr/>
          <p:nvPr/>
        </p:nvSpPr>
        <p:spPr>
          <a:xfrm>
            <a:off x="304800" y="878371"/>
            <a:ext cx="8077200" cy="1938992"/>
          </a:xfrm>
          <a:prstGeom prst="rect">
            <a:avLst/>
          </a:prstGeom>
          <a:solidFill>
            <a:schemeClr val="tx1"/>
          </a:solidFill>
        </p:spPr>
        <p:txBody>
          <a:bodyPr wrap="square">
            <a:spAutoFit/>
          </a:bodyPr>
          <a:lstStyle/>
          <a:p>
            <a:pPr marL="800100" lvl="1" indent="-342900">
              <a:buFont typeface="Arial" panose="020B0604020202020204" pitchFamily="34" charset="0"/>
              <a:buChar char="•"/>
            </a:pPr>
            <a:r>
              <a:rPr lang="en-CA" b="1" dirty="0">
                <a:solidFill>
                  <a:schemeClr val="bg1"/>
                </a:solidFill>
                <a:latin typeface="Calibri" panose="020F0502020204030204" pitchFamily="34" charset="0"/>
                <a:cs typeface="Calibri" panose="020F0502020204030204" pitchFamily="34" charset="0"/>
              </a:rPr>
              <a:t>Tree baits?</a:t>
            </a:r>
          </a:p>
          <a:p>
            <a:pPr marL="800100" lvl="1" indent="-342900">
              <a:buFont typeface="Arial" panose="020B0604020202020204" pitchFamily="34" charset="0"/>
              <a:buChar char="•"/>
            </a:pPr>
            <a:r>
              <a:rPr lang="en-CA" b="1" dirty="0">
                <a:solidFill>
                  <a:schemeClr val="bg1"/>
                </a:solidFill>
                <a:latin typeface="Calibri" panose="020F0502020204030204" pitchFamily="34" charset="0"/>
                <a:cs typeface="Calibri" panose="020F0502020204030204" pitchFamily="34" charset="0"/>
              </a:rPr>
              <a:t>Low stumps.</a:t>
            </a:r>
          </a:p>
          <a:p>
            <a:pPr marL="800100" lvl="1" indent="-342900">
              <a:buFont typeface="Arial" panose="020B0604020202020204" pitchFamily="34" charset="0"/>
              <a:buChar char="•"/>
            </a:pPr>
            <a:r>
              <a:rPr lang="en-CA" b="1" dirty="0">
                <a:solidFill>
                  <a:schemeClr val="bg1"/>
                </a:solidFill>
                <a:latin typeface="Calibri" panose="020F0502020204030204" pitchFamily="34" charset="0"/>
                <a:cs typeface="Calibri" panose="020F0502020204030204" pitchFamily="34" charset="0"/>
              </a:rPr>
              <a:t>Avoid damage to residual trees.</a:t>
            </a:r>
          </a:p>
          <a:p>
            <a:pPr marL="800100" lvl="1" indent="-342900">
              <a:buFont typeface="Arial" panose="020B0604020202020204" pitchFamily="34" charset="0"/>
              <a:buChar char="•"/>
            </a:pPr>
            <a:r>
              <a:rPr lang="en-CA" b="1" dirty="0">
                <a:solidFill>
                  <a:schemeClr val="bg1"/>
                </a:solidFill>
                <a:latin typeface="Calibri" panose="020F0502020204030204" pitchFamily="34" charset="0"/>
                <a:cs typeface="Calibri" panose="020F0502020204030204" pitchFamily="34" charset="0"/>
              </a:rPr>
              <a:t>Remove infested debris, no long butting.</a:t>
            </a:r>
          </a:p>
          <a:p>
            <a:pPr marL="800100" lvl="1" indent="-342900">
              <a:buFont typeface="Arial" panose="020B0604020202020204" pitchFamily="34" charset="0"/>
              <a:buChar char="•"/>
            </a:pPr>
            <a:r>
              <a:rPr lang="en-CA" b="1" dirty="0">
                <a:solidFill>
                  <a:schemeClr val="bg1"/>
                </a:solidFill>
                <a:latin typeface="Calibri" panose="020F0502020204030204" pitchFamily="34" charset="0"/>
                <a:cs typeface="Calibri" panose="020F0502020204030204" pitchFamily="34" charset="0"/>
              </a:rPr>
              <a:t>Hot mill if appropriate.</a:t>
            </a:r>
          </a:p>
        </p:txBody>
      </p:sp>
      <p:sp>
        <p:nvSpPr>
          <p:cNvPr id="4" name="Title 1"/>
          <p:cNvSpPr txBox="1">
            <a:spLocks/>
          </p:cNvSpPr>
          <p:nvPr/>
        </p:nvSpPr>
        <p:spPr bwMode="auto">
          <a:xfrm>
            <a:off x="-609600" y="-1524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lvl="0" algn="ctr">
              <a:defRPr/>
            </a:pPr>
            <a:r>
              <a:rPr lang="en-US" sz="2800" dirty="0">
                <a:solidFill>
                  <a:srgbClr val="008000"/>
                </a:solidFill>
                <a:effectLst>
                  <a:outerShdw blurRad="38100" dist="38100" dir="2700000" algn="tl">
                    <a:srgbClr val="000000">
                      <a:alpha val="43137"/>
                    </a:srgbClr>
                  </a:outerShdw>
                </a:effectLst>
              </a:rPr>
              <a:t>Bark beetle management</a:t>
            </a:r>
            <a:r>
              <a:rPr lang="en-US" sz="2800" dirty="0" smtClean="0">
                <a:solidFill>
                  <a:srgbClr val="008000"/>
                </a:solidFill>
                <a:effectLst>
                  <a:outerShdw blurRad="38100" dist="38100" dir="2700000" algn="tl">
                    <a:srgbClr val="000000">
                      <a:alpha val="43137"/>
                    </a:srgbClr>
                  </a:outerShdw>
                </a:effectLst>
              </a:rPr>
              <a:t>: </a:t>
            </a:r>
            <a:r>
              <a:rPr lang="en-US" sz="2800" dirty="0" smtClean="0">
                <a:solidFill>
                  <a:srgbClr val="0000FF"/>
                </a:solidFill>
                <a:effectLst>
                  <a:outerShdw blurRad="38100" dist="38100" dir="2700000" algn="tl">
                    <a:srgbClr val="000000">
                      <a:alpha val="43137"/>
                    </a:srgbClr>
                  </a:outerShdw>
                </a:effectLst>
              </a:rPr>
              <a:t>Sanitation </a:t>
            </a:r>
            <a:r>
              <a:rPr kumimoji="0" lang="en-CA" sz="2800" b="1" i="0" u="none" strike="noStrike" kern="0" cap="none" spc="0" normalizeH="0" baseline="0" noProof="0" dirty="0" smtClean="0">
                <a:ln>
                  <a:noFill/>
                </a:ln>
                <a:solidFill>
                  <a:srgbClr val="0000FF"/>
                </a:solidFill>
                <a:uLnTx/>
                <a:uFillTx/>
                <a:latin typeface="Calibri" panose="020F0502020204030204" pitchFamily="34" charset="0"/>
                <a:ea typeface="+mj-ea"/>
                <a:cs typeface="Calibri" panose="020F0502020204030204" pitchFamily="34" charset="0"/>
              </a:rPr>
              <a:t>harvesting</a:t>
            </a:r>
            <a:endParaRPr kumimoji="0" lang="en-CA" sz="2800" b="1" i="0" u="none" strike="noStrike" kern="0" cap="none" spc="0" normalizeH="0" baseline="0" noProof="0" dirty="0">
              <a:ln>
                <a:noFill/>
              </a:ln>
              <a:solidFill>
                <a:srgbClr val="0000FF"/>
              </a:solidFill>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2840575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a:t>
            </a:r>
            <a:br>
              <a:rPr lang="en-US" sz="3200" dirty="0" smtClean="0">
                <a:solidFill>
                  <a:srgbClr val="008000"/>
                </a:solidFill>
                <a:effectLst>
                  <a:outerShdw blurRad="38100" dist="38100" dir="2700000" algn="tl">
                    <a:srgbClr val="000000">
                      <a:alpha val="43137"/>
                    </a:srgbClr>
                  </a:outerShdw>
                </a:effectLst>
              </a:rPr>
            </a:br>
            <a:r>
              <a:rPr lang="en-CA" sz="3200" dirty="0" smtClean="0">
                <a:solidFill>
                  <a:srgbClr val="0000FF"/>
                </a:solidFill>
              </a:rPr>
              <a:t>Salvage </a:t>
            </a:r>
            <a:r>
              <a:rPr lang="en-CA" sz="3200" dirty="0">
                <a:solidFill>
                  <a:srgbClr val="0000FF"/>
                </a:solidFill>
              </a:rPr>
              <a:t>Harvesting</a:t>
            </a:r>
          </a:p>
        </p:txBody>
      </p:sp>
      <p:sp>
        <p:nvSpPr>
          <p:cNvPr id="3" name="Content Placeholder 2"/>
          <p:cNvSpPr>
            <a:spLocks noGrp="1"/>
          </p:cNvSpPr>
          <p:nvPr>
            <p:ph idx="1"/>
          </p:nvPr>
        </p:nvSpPr>
        <p:spPr/>
        <p:txBody>
          <a:bodyPr/>
          <a:lstStyle/>
          <a:p>
            <a:r>
              <a:rPr lang="en-CA" dirty="0" smtClean="0"/>
              <a:t>Recover </a:t>
            </a:r>
            <a:r>
              <a:rPr lang="en-CA" dirty="0"/>
              <a:t>timber damaged or degraded by fire, an old insect attack, wind, or disease </a:t>
            </a:r>
            <a:r>
              <a:rPr lang="en-CA" dirty="0" smtClean="0"/>
              <a:t>before wood becomes </a:t>
            </a:r>
            <a:r>
              <a:rPr lang="en-CA" dirty="0"/>
              <a:t>unmerchantable</a:t>
            </a:r>
            <a:r>
              <a:rPr lang="en-CA" dirty="0" smtClean="0"/>
              <a:t>.</a:t>
            </a:r>
          </a:p>
          <a:p>
            <a:r>
              <a:rPr lang="en-CA" dirty="0" smtClean="0"/>
              <a:t>Control </a:t>
            </a:r>
            <a:r>
              <a:rPr lang="en-CA" dirty="0"/>
              <a:t>of forest health factors such as bark beetles is incidental and </a:t>
            </a:r>
            <a:r>
              <a:rPr lang="en-CA" dirty="0" smtClean="0"/>
              <a:t>not </a:t>
            </a:r>
            <a:r>
              <a:rPr lang="en-CA" dirty="0"/>
              <a:t>the primary objective of salvage logging.</a:t>
            </a:r>
          </a:p>
        </p:txBody>
      </p:sp>
    </p:spTree>
    <p:extLst>
      <p:ext uri="{BB962C8B-B14F-4D97-AF65-F5344CB8AC3E}">
        <p14:creationId xmlns:p14="http://schemas.microsoft.com/office/powerpoint/2010/main" val="2449567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008000"/>
                </a:solidFill>
                <a:effectLst>
                  <a:outerShdw blurRad="38100" dist="38100" dir="2700000" algn="tl">
                    <a:srgbClr val="000000">
                      <a:alpha val="43137"/>
                    </a:srgbClr>
                  </a:outerShdw>
                </a:effectLst>
              </a:rPr>
              <a:t>Bark beetle management</a:t>
            </a:r>
            <a:r>
              <a:rPr lang="en-US" sz="4000" dirty="0" smtClean="0">
                <a:solidFill>
                  <a:srgbClr val="008000"/>
                </a:solidFill>
                <a:effectLst>
                  <a:outerShdw blurRad="38100" dist="38100" dir="2700000" algn="tl">
                    <a:srgbClr val="000000">
                      <a:alpha val="43137"/>
                    </a:srgbClr>
                  </a:outerShdw>
                </a:effectLst>
              </a:rPr>
              <a:t>: </a:t>
            </a:r>
            <a:r>
              <a:rPr lang="en-US" sz="4000" dirty="0" smtClean="0">
                <a:solidFill>
                  <a:srgbClr val="0000FF"/>
                </a:solidFill>
              </a:rPr>
              <a:t>Pheromones</a:t>
            </a:r>
            <a:endParaRPr lang="en-CA" dirty="0">
              <a:solidFill>
                <a:srgbClr val="0000FF"/>
              </a:solidFill>
            </a:endParaRPr>
          </a:p>
        </p:txBody>
      </p:sp>
      <p:sp>
        <p:nvSpPr>
          <p:cNvPr id="3" name="Content Placeholder 2"/>
          <p:cNvSpPr>
            <a:spLocks noGrp="1"/>
          </p:cNvSpPr>
          <p:nvPr>
            <p:ph idx="1"/>
          </p:nvPr>
        </p:nvSpPr>
        <p:spPr/>
        <p:txBody>
          <a:bodyPr/>
          <a:lstStyle/>
          <a:p>
            <a:r>
              <a:rPr lang="en-CA" dirty="0" smtClean="0"/>
              <a:t>Mass trap with funnel traps – DFB</a:t>
            </a:r>
          </a:p>
          <a:p>
            <a:r>
              <a:rPr lang="en-CA" dirty="0" smtClean="0"/>
              <a:t>Concentrate and contain with tree baits in planned cut blocks – IBM, IBD, IBS</a:t>
            </a:r>
          </a:p>
          <a:p>
            <a:r>
              <a:rPr lang="en-CA" dirty="0" smtClean="0"/>
              <a:t>Anti-aggregation – IBD, IBM, (IBS)</a:t>
            </a:r>
          </a:p>
          <a:p>
            <a:r>
              <a:rPr lang="en-CA" dirty="0" smtClean="0"/>
              <a:t>Push-pull – IBD, IBM</a:t>
            </a:r>
          </a:p>
          <a:p>
            <a:r>
              <a:rPr lang="en-CA" dirty="0" smtClean="0"/>
              <a:t>Monitor flight periods for restricted hauling</a:t>
            </a:r>
          </a:p>
          <a:p>
            <a:endParaRPr lang="en-CA" dirty="0"/>
          </a:p>
        </p:txBody>
      </p:sp>
    </p:spTree>
    <p:extLst>
      <p:ext uri="{BB962C8B-B14F-4D97-AF65-F5344CB8AC3E}">
        <p14:creationId xmlns:p14="http://schemas.microsoft.com/office/powerpoint/2010/main" val="256479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sz="3600" dirty="0">
                <a:solidFill>
                  <a:srgbClr val="008000"/>
                </a:solidFill>
                <a:effectLst>
                  <a:outerShdw blurRad="38100" dist="38100" dir="2700000" algn="tl">
                    <a:srgbClr val="000000">
                      <a:alpha val="43137"/>
                    </a:srgbClr>
                  </a:outerShdw>
                </a:effectLst>
              </a:rPr>
              <a:t>Bark beetle management:</a:t>
            </a:r>
            <a:br>
              <a:rPr lang="en-US" sz="3600" dirty="0">
                <a:solidFill>
                  <a:srgbClr val="008000"/>
                </a:solidFill>
                <a:effectLst>
                  <a:outerShdw blurRad="38100" dist="38100" dir="2700000" algn="tl">
                    <a:srgbClr val="000000">
                      <a:alpha val="43137"/>
                    </a:srgbClr>
                  </a:outerShdw>
                </a:effectLst>
              </a:rPr>
            </a:br>
            <a:r>
              <a:rPr lang="en-US" altLang="en-US" dirty="0" smtClean="0">
                <a:solidFill>
                  <a:srgbClr val="0000FF"/>
                </a:solidFill>
              </a:rPr>
              <a:t>The </a:t>
            </a:r>
            <a:r>
              <a:rPr lang="en-US" altLang="en-US" dirty="0">
                <a:solidFill>
                  <a:srgbClr val="0000FF"/>
                </a:solidFill>
              </a:rPr>
              <a:t>fumble </a:t>
            </a:r>
            <a:r>
              <a:rPr lang="en-US" altLang="en-US" dirty="0" smtClean="0">
                <a:solidFill>
                  <a:srgbClr val="0000FF"/>
                </a:solidFill>
              </a:rPr>
              <a:t>factors</a:t>
            </a:r>
            <a:endParaRPr lang="en-US" altLang="en-US" dirty="0">
              <a:solidFill>
                <a:srgbClr val="0000FF"/>
              </a:solidFill>
            </a:endParaRPr>
          </a:p>
        </p:txBody>
      </p:sp>
      <p:sp>
        <p:nvSpPr>
          <p:cNvPr id="95235" name="Rectangle 3"/>
          <p:cNvSpPr>
            <a:spLocks noGrp="1" noChangeArrowheads="1"/>
          </p:cNvSpPr>
          <p:nvPr>
            <p:ph type="body" idx="1"/>
          </p:nvPr>
        </p:nvSpPr>
        <p:spPr/>
        <p:txBody>
          <a:bodyPr/>
          <a:lstStyle/>
          <a:p>
            <a:r>
              <a:rPr lang="en-CA" altLang="en-US" sz="2800" dirty="0"/>
              <a:t>Radical change in policy </a:t>
            </a:r>
            <a:r>
              <a:rPr lang="en-CA" altLang="en-US" sz="2800" dirty="0">
                <a:solidFill>
                  <a:srgbClr val="C00000"/>
                </a:solidFill>
              </a:rPr>
              <a:t>CAN</a:t>
            </a:r>
            <a:r>
              <a:rPr lang="en-CA" altLang="en-US" sz="2800" dirty="0"/>
              <a:t> induce radical change on the ground... </a:t>
            </a:r>
            <a:endParaRPr lang="en-CA" altLang="en-US" sz="2800" dirty="0" smtClean="0"/>
          </a:p>
          <a:p>
            <a:r>
              <a:rPr lang="en-US" altLang="en-US" sz="2800" dirty="0" smtClean="0"/>
              <a:t>Strategic planning and treatment </a:t>
            </a:r>
            <a:r>
              <a:rPr lang="en-US" altLang="en-US" sz="2800" dirty="0"/>
              <a:t>application </a:t>
            </a:r>
            <a:r>
              <a:rPr lang="en-US" altLang="en-US" sz="2800" dirty="0" smtClean="0"/>
              <a:t>must be </a:t>
            </a:r>
            <a:r>
              <a:rPr lang="en-US" altLang="en-US" sz="2800" dirty="0" err="1" smtClean="0"/>
              <a:t>organised</a:t>
            </a:r>
            <a:r>
              <a:rPr lang="en-US" altLang="en-US" sz="2800" dirty="0" smtClean="0"/>
              <a:t> and consistent </a:t>
            </a:r>
            <a:r>
              <a:rPr lang="en-US" altLang="en-US" sz="2800" dirty="0" smtClean="0"/>
              <a:t>across </a:t>
            </a:r>
            <a:r>
              <a:rPr lang="en-US" altLang="en-US" sz="2800" dirty="0"/>
              <a:t>the landscape</a:t>
            </a:r>
          </a:p>
          <a:p>
            <a:r>
              <a:rPr lang="en-CA" altLang="en-US" sz="2800" dirty="0" smtClean="0"/>
              <a:t>Blowdown </a:t>
            </a:r>
            <a:r>
              <a:rPr lang="en-CA" altLang="en-US" sz="2800" dirty="0"/>
              <a:t>and debris </a:t>
            </a:r>
            <a:r>
              <a:rPr lang="en-CA" altLang="en-US" sz="2800" dirty="0" smtClean="0"/>
              <a:t>assessment/management </a:t>
            </a:r>
            <a:r>
              <a:rPr lang="en-US" altLang="en-US" sz="2800" dirty="0"/>
              <a:t>must be consistent across the landscape </a:t>
            </a:r>
            <a:endParaRPr lang="en-US" altLang="en-US" sz="2800" dirty="0" smtClean="0"/>
          </a:p>
          <a:p>
            <a:r>
              <a:rPr lang="en-CA" altLang="en-US" sz="2800" dirty="0" smtClean="0"/>
              <a:t>Administrative </a:t>
            </a:r>
            <a:r>
              <a:rPr lang="en-CA" altLang="en-US" sz="2800" dirty="0"/>
              <a:t>processes delay harvest </a:t>
            </a:r>
            <a:r>
              <a:rPr lang="en-CA" altLang="en-US" sz="2800" dirty="0" smtClean="0"/>
              <a:t>across at least one beetle flight</a:t>
            </a:r>
          </a:p>
          <a:p>
            <a:r>
              <a:rPr lang="en-US" altLang="en-US" sz="2800" dirty="0" smtClean="0"/>
              <a:t>Loss of corporate memory is now </a:t>
            </a:r>
            <a:r>
              <a:rPr lang="en-US" altLang="en-US" sz="2800" dirty="0" smtClean="0"/>
              <a:t>a significant </a:t>
            </a:r>
            <a:r>
              <a:rPr lang="en-US" altLang="en-US" sz="2800" dirty="0" smtClean="0"/>
              <a:t>issue</a:t>
            </a:r>
          </a:p>
        </p:txBody>
      </p:sp>
    </p:spTree>
    <p:extLst>
      <p:ext uri="{BB962C8B-B14F-4D97-AF65-F5344CB8AC3E}">
        <p14:creationId xmlns:p14="http://schemas.microsoft.com/office/powerpoint/2010/main" val="365195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2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52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523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52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 y="0"/>
            <a:ext cx="10287000" cy="6858000"/>
          </a:xfrm>
          <a:prstGeom prst="rect">
            <a:avLst/>
          </a:prstGeom>
        </p:spPr>
      </p:pic>
      <p:sp>
        <p:nvSpPr>
          <p:cNvPr id="3" name="TextBox 2"/>
          <p:cNvSpPr txBox="1"/>
          <p:nvPr/>
        </p:nvSpPr>
        <p:spPr>
          <a:xfrm>
            <a:off x="5486400" y="304800"/>
            <a:ext cx="1371600" cy="1200329"/>
          </a:xfrm>
          <a:prstGeom prst="rect">
            <a:avLst/>
          </a:prstGeom>
          <a:noFill/>
        </p:spPr>
        <p:txBody>
          <a:bodyPr wrap="square" rtlCol="0">
            <a:spAutoFit/>
          </a:bodyPr>
          <a:lstStyle/>
          <a:p>
            <a:r>
              <a:rPr lang="en-CA" sz="7200" b="1" dirty="0" smtClean="0">
                <a:solidFill>
                  <a:srgbClr val="FFFF00"/>
                </a:solidFill>
                <a:latin typeface="Calibri" pitchFamily="34" charset="0"/>
              </a:rPr>
              <a:t>?s</a:t>
            </a:r>
            <a:endParaRPr lang="en-CA" sz="7200" b="1" dirty="0">
              <a:solidFill>
                <a:srgbClr val="FFFF00"/>
              </a:solidFill>
              <a:latin typeface="Calibri" pitchFamily="34" charset="0"/>
            </a:endParaRPr>
          </a:p>
        </p:txBody>
      </p:sp>
    </p:spTree>
    <p:extLst>
      <p:ext uri="{BB962C8B-B14F-4D97-AF65-F5344CB8AC3E}">
        <p14:creationId xmlns:p14="http://schemas.microsoft.com/office/powerpoint/2010/main" val="5731140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Mountain pine beetle</a:t>
            </a:r>
            <a:endParaRPr lang="en-CA" dirty="0"/>
          </a:p>
        </p:txBody>
      </p:sp>
      <p:sp>
        <p:nvSpPr>
          <p:cNvPr id="3" name="Content Placeholder 2"/>
          <p:cNvSpPr>
            <a:spLocks noGrp="1"/>
          </p:cNvSpPr>
          <p:nvPr>
            <p:ph idx="1"/>
          </p:nvPr>
        </p:nvSpPr>
        <p:spPr/>
        <p:txBody>
          <a:bodyPr/>
          <a:lstStyle/>
          <a:p>
            <a:endParaRPr lang="en-CA"/>
          </a:p>
        </p:txBody>
      </p:sp>
      <p:pic>
        <p:nvPicPr>
          <p:cNvPr id="4" name="Picture 3" descr="KBuxton_01_MPB_Elbow_Lake_july12_2007 copy.jpg"/>
          <p:cNvPicPr>
            <a:picLocks noChangeAspect="1"/>
          </p:cNvPicPr>
          <p:nvPr/>
        </p:nvPicPr>
        <p:blipFill>
          <a:blip r:embed="rId3" cstate="print"/>
          <a:stretch>
            <a:fillRect/>
          </a:stretch>
        </p:blipFill>
        <p:spPr>
          <a:xfrm>
            <a:off x="-533400" y="-1"/>
            <a:ext cx="10314434" cy="6858001"/>
          </a:xfrm>
          <a:prstGeom prst="rect">
            <a:avLst/>
          </a:prstGeom>
        </p:spPr>
      </p:pic>
      <p:sp>
        <p:nvSpPr>
          <p:cNvPr id="5" name="Title 1"/>
          <p:cNvSpPr txBox="1">
            <a:spLocks/>
          </p:cNvSpPr>
          <p:nvPr/>
        </p:nvSpPr>
        <p:spPr bwMode="auto">
          <a:xfrm>
            <a:off x="228600" y="304800"/>
            <a:ext cx="8915400" cy="14478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sz="3200" b="1" dirty="0" smtClean="0">
                <a:solidFill>
                  <a:srgbClr val="008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Mountain pine beetle</a:t>
            </a:r>
          </a:p>
          <a:p>
            <a:pPr lvl="0" algn="ctr"/>
            <a:r>
              <a:rPr lang="en-CA" sz="3200" b="1" i="1" kern="0" dirty="0" smtClean="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Dendroctonus ponderosae </a:t>
            </a:r>
            <a:r>
              <a:rPr lang="en-CA" sz="3200" b="1" kern="0" dirty="0" smtClean="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en-CA" sz="3200" b="1" kern="0" dirty="0" err="1" smtClean="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Hopk</a:t>
            </a:r>
            <a:r>
              <a:rPr lang="en-CA" sz="3200" b="1" kern="0" dirty="0" smtClean="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a:p>
            <a:pPr lvl="0" algn="ctr"/>
            <a:endParaRPr kumimoji="0" lang="en-CA" sz="3000" b="1" u="none" strike="noStrike" kern="0" cap="none" spc="0" normalizeH="0" baseline="0" noProof="0" dirty="0" smtClean="0">
              <a:ln>
                <a:noFill/>
              </a:ln>
              <a:solidFill>
                <a:srgbClr val="008000"/>
              </a:solidFill>
              <a:effectLst>
                <a:outerShdw blurRad="38100" dist="38100" dir="2700000" algn="tl">
                  <a:srgbClr val="000000">
                    <a:alpha val="43137"/>
                  </a:srgbClr>
                </a:outerShdw>
              </a:effectLst>
              <a:uLnTx/>
              <a:uFillTx/>
              <a:latin typeface="+mj-lt"/>
              <a:cs typeface="Times New Roman" pitchFamily="18" charset="0"/>
            </a:endParaRPr>
          </a:p>
        </p:txBody>
      </p:sp>
    </p:spTree>
    <p:extLst>
      <p:ext uri="{BB962C8B-B14F-4D97-AF65-F5344CB8AC3E}">
        <p14:creationId xmlns:p14="http://schemas.microsoft.com/office/powerpoint/2010/main" val="18009378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425864155"/>
              </p:ext>
            </p:extLst>
          </p:nvPr>
        </p:nvGraphicFramePr>
        <p:xfrm>
          <a:off x="235002" y="282627"/>
          <a:ext cx="8673996" cy="62927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950246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CA" sz="3200" dirty="0" smtClean="0"/>
              <a:t>Mountain pine beetle </a:t>
            </a:r>
            <a:r>
              <a:rPr lang="en-CA" sz="3200" dirty="0" err="1" smtClean="0"/>
              <a:t>ha_TSA</a:t>
            </a:r>
            <a:r>
              <a:rPr lang="en-CA" sz="3200" dirty="0" smtClean="0"/>
              <a:t> 2010-2015</a:t>
            </a:r>
            <a:endParaRPr lang="en-CA" sz="3200" dirty="0"/>
          </a:p>
        </p:txBody>
      </p:sp>
      <p:graphicFrame>
        <p:nvGraphicFramePr>
          <p:cNvPr id="4" name="Chart 3"/>
          <p:cNvGraphicFramePr>
            <a:graphicFrameLocks noGrp="1"/>
          </p:cNvGraphicFramePr>
          <p:nvPr>
            <p:extLst>
              <p:ext uri="{D42A27DB-BD31-4B8C-83A1-F6EECF244321}">
                <p14:modId xmlns:p14="http://schemas.microsoft.com/office/powerpoint/2010/main" val="2850832521"/>
              </p:ext>
            </p:extLst>
          </p:nvPr>
        </p:nvGraphicFramePr>
        <p:xfrm>
          <a:off x="243227" y="282348"/>
          <a:ext cx="8657545" cy="62933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88164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ltLang="en-US"/>
              <a:t>Recent outbreaks</a:t>
            </a:r>
            <a:br>
              <a:rPr lang="en-US" altLang="en-US"/>
            </a:br>
            <a:r>
              <a:rPr lang="en-US" altLang="en-US" sz="2400"/>
              <a:t>(or, outbreaks with usable data)</a:t>
            </a:r>
          </a:p>
        </p:txBody>
      </p:sp>
      <p:sp>
        <p:nvSpPr>
          <p:cNvPr id="115715" name="Rectangle 3"/>
          <p:cNvSpPr>
            <a:spLocks noGrp="1" noChangeArrowheads="1"/>
          </p:cNvSpPr>
          <p:nvPr>
            <p:ph type="body" idx="1"/>
          </p:nvPr>
        </p:nvSpPr>
        <p:spPr/>
        <p:txBody>
          <a:bodyPr/>
          <a:lstStyle/>
          <a:p>
            <a:r>
              <a:rPr lang="en-US" altLang="en-US" dirty="0"/>
              <a:t>’62? – ’86 in East Kootenays (Flathead)</a:t>
            </a:r>
          </a:p>
          <a:p>
            <a:r>
              <a:rPr lang="en-US" altLang="en-US" dirty="0"/>
              <a:t>’85 – ’92 in West Kootenays (Boundary)</a:t>
            </a:r>
          </a:p>
          <a:p>
            <a:r>
              <a:rPr lang="en-US" altLang="en-US" b="1" dirty="0">
                <a:solidFill>
                  <a:srgbClr val="FF0000"/>
                </a:solidFill>
              </a:rPr>
              <a:t>Chronic populations</a:t>
            </a:r>
            <a:r>
              <a:rPr lang="en-US" altLang="en-US" dirty="0">
                <a:solidFill>
                  <a:srgbClr val="FF0000"/>
                </a:solidFill>
              </a:rPr>
              <a:t> </a:t>
            </a:r>
            <a:r>
              <a:rPr lang="en-US" altLang="en-US" dirty="0"/>
              <a:t>- incipient or greater mountain pine beetle populations since at least 1960 – </a:t>
            </a:r>
            <a:r>
              <a:rPr lang="en-US" altLang="en-US" dirty="0" smtClean="0"/>
              <a:t>55 </a:t>
            </a:r>
            <a:r>
              <a:rPr lang="en-US" altLang="en-US" dirty="0"/>
              <a:t>years!</a:t>
            </a:r>
          </a:p>
          <a:p>
            <a:endParaRPr lang="en-US" altLang="en-US" dirty="0"/>
          </a:p>
        </p:txBody>
      </p:sp>
      <p:sp>
        <p:nvSpPr>
          <p:cNvPr id="115716" name="Rectangle 4"/>
          <p:cNvSpPr>
            <a:spLocks noChangeArrowheads="1"/>
          </p:cNvSpPr>
          <p:nvPr/>
        </p:nvSpPr>
        <p:spPr bwMode="auto">
          <a:xfrm>
            <a:off x="250825" y="6237288"/>
            <a:ext cx="3392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a:r>
              <a:rPr lang="en-CA" altLang="en-US" sz="1400" i="1">
                <a:effectLst>
                  <a:outerShdw blurRad="38100" dist="38100" dir="2700000" algn="tl">
                    <a:srgbClr val="000000"/>
                  </a:outerShdw>
                </a:effectLst>
                <a:latin typeface="Charlesworth" pitchFamily="82" charset="0"/>
              </a:rPr>
              <a:t>ART STOCK CONsulting, LTD.</a:t>
            </a:r>
          </a:p>
        </p:txBody>
      </p:sp>
    </p:spTree>
    <p:extLst>
      <p:ext uri="{BB962C8B-B14F-4D97-AF65-F5344CB8AC3E}">
        <p14:creationId xmlns:p14="http://schemas.microsoft.com/office/powerpoint/2010/main" val="7831482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lstStyle/>
          <a:p>
            <a:r>
              <a:rPr lang="en-US" sz="3600" dirty="0">
                <a:solidFill>
                  <a:srgbClr val="008000"/>
                </a:solidFill>
                <a:effectLst>
                  <a:outerShdw blurRad="38100" dist="38100" dir="2700000" algn="tl">
                    <a:srgbClr val="000000">
                      <a:alpha val="43137"/>
                    </a:srgbClr>
                  </a:outerShdw>
                </a:effectLst>
              </a:rPr>
              <a:t>Mountain pine </a:t>
            </a:r>
            <a:r>
              <a:rPr lang="en-US" sz="3600" dirty="0" smtClean="0">
                <a:solidFill>
                  <a:srgbClr val="008000"/>
                </a:solidFill>
                <a:effectLst>
                  <a:outerShdw blurRad="38100" dist="38100" dir="2700000" algn="tl">
                    <a:srgbClr val="000000">
                      <a:alpha val="43137"/>
                    </a:srgbClr>
                  </a:outerShdw>
                </a:effectLst>
              </a:rPr>
              <a:t>beetle:</a:t>
            </a:r>
            <a:br>
              <a:rPr lang="en-US" sz="3600" dirty="0" smtClean="0">
                <a:solidFill>
                  <a:srgbClr val="008000"/>
                </a:solidFill>
                <a:effectLst>
                  <a:outerShdw blurRad="38100" dist="38100" dir="2700000" algn="tl">
                    <a:srgbClr val="000000">
                      <a:alpha val="43137"/>
                    </a:srgbClr>
                  </a:outerShdw>
                </a:effectLst>
              </a:rPr>
            </a:br>
            <a:r>
              <a:rPr lang="en-CA" sz="3600" dirty="0" smtClean="0">
                <a:solidFill>
                  <a:srgbClr val="0000FF"/>
                </a:solidFill>
              </a:rPr>
              <a:t>Population dynamics - </a:t>
            </a:r>
            <a:r>
              <a:rPr lang="en-CA" sz="3600" dirty="0">
                <a:solidFill>
                  <a:srgbClr val="0000FF"/>
                </a:solidFill>
              </a:rPr>
              <a:t>E</a:t>
            </a:r>
            <a:r>
              <a:rPr lang="en-CA" sz="3600" dirty="0" smtClean="0">
                <a:solidFill>
                  <a:srgbClr val="0000FF"/>
                </a:solidFill>
              </a:rPr>
              <a:t>ndemic </a:t>
            </a:r>
            <a:r>
              <a:rPr lang="en-CA" sz="3600" dirty="0" smtClean="0">
                <a:solidFill>
                  <a:srgbClr val="0000FF"/>
                </a:solidFill>
              </a:rPr>
              <a:t>populations</a:t>
            </a:r>
            <a:endParaRPr lang="en-CA" sz="3600" dirty="0">
              <a:solidFill>
                <a:srgbClr val="0000FF"/>
              </a:solidFill>
            </a:endParaRPr>
          </a:p>
        </p:txBody>
      </p:sp>
      <p:sp>
        <p:nvSpPr>
          <p:cNvPr id="3" name="Content Placeholder 2"/>
          <p:cNvSpPr>
            <a:spLocks noGrp="1"/>
          </p:cNvSpPr>
          <p:nvPr>
            <p:ph idx="1"/>
          </p:nvPr>
        </p:nvSpPr>
        <p:spPr/>
        <p:txBody>
          <a:bodyPr/>
          <a:lstStyle/>
          <a:p>
            <a:r>
              <a:rPr lang="en-CA" dirty="0" smtClean="0"/>
              <a:t>Infests </a:t>
            </a:r>
            <a:r>
              <a:rPr lang="en-CA" dirty="0"/>
              <a:t>weakened and decadent </a:t>
            </a:r>
            <a:r>
              <a:rPr lang="en-CA" dirty="0" smtClean="0"/>
              <a:t>trees</a:t>
            </a:r>
            <a:endParaRPr lang="en-CA" dirty="0"/>
          </a:p>
          <a:p>
            <a:r>
              <a:rPr lang="en-CA" dirty="0"/>
              <a:t>Frequently </a:t>
            </a:r>
            <a:r>
              <a:rPr lang="en-CA" dirty="0" smtClean="0"/>
              <a:t>with secondary </a:t>
            </a:r>
            <a:r>
              <a:rPr lang="en-CA" dirty="0"/>
              <a:t>bark beetle species. </a:t>
            </a:r>
            <a:r>
              <a:rPr lang="en-CA" dirty="0" smtClean="0"/>
              <a:t>Very </a:t>
            </a:r>
            <a:r>
              <a:rPr lang="en-CA" dirty="0"/>
              <a:t>difficult to </a:t>
            </a:r>
            <a:r>
              <a:rPr lang="en-CA" dirty="0" smtClean="0"/>
              <a:t>find</a:t>
            </a:r>
            <a:endParaRPr lang="en-CA" dirty="0"/>
          </a:p>
          <a:p>
            <a:r>
              <a:rPr lang="en-CA" dirty="0" smtClean="0"/>
              <a:t>Current attack often </a:t>
            </a:r>
            <a:r>
              <a:rPr lang="en-CA" dirty="0"/>
              <a:t>not </a:t>
            </a:r>
            <a:r>
              <a:rPr lang="en-CA" dirty="0" smtClean="0"/>
              <a:t>near </a:t>
            </a:r>
            <a:r>
              <a:rPr lang="en-CA" dirty="0"/>
              <a:t>brood </a:t>
            </a:r>
            <a:r>
              <a:rPr lang="en-CA" dirty="0" smtClean="0"/>
              <a:t>trees</a:t>
            </a:r>
            <a:endParaRPr lang="en-CA" dirty="0"/>
          </a:p>
          <a:p>
            <a:r>
              <a:rPr lang="en-CA" dirty="0" smtClean="0"/>
              <a:t>No </a:t>
            </a:r>
            <a:r>
              <a:rPr lang="en-CA" dirty="0"/>
              <a:t>obvious relationship between the probability of attack and tree </a:t>
            </a:r>
            <a:r>
              <a:rPr lang="en-CA" dirty="0" smtClean="0"/>
              <a:t>dbh</a:t>
            </a:r>
            <a:endParaRPr lang="en-CA" dirty="0"/>
          </a:p>
          <a:p>
            <a:r>
              <a:rPr lang="en-CA" dirty="0"/>
              <a:t>Yearly tree mortality is normally less than volume growth.</a:t>
            </a:r>
          </a:p>
        </p:txBody>
      </p:sp>
    </p:spTree>
    <p:extLst>
      <p:ext uri="{BB962C8B-B14F-4D97-AF65-F5344CB8AC3E}">
        <p14:creationId xmlns:p14="http://schemas.microsoft.com/office/powerpoint/2010/main" val="376350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27038"/>
            <a:ext cx="8915400" cy="792162"/>
          </a:xfrm>
        </p:spPr>
        <p:txBody>
          <a:bodyPr/>
          <a:lstStyle/>
          <a:p>
            <a:r>
              <a:rPr lang="en-US" sz="3600" dirty="0">
                <a:solidFill>
                  <a:srgbClr val="008000"/>
                </a:solidFill>
                <a:effectLst>
                  <a:outerShdw blurRad="38100" dist="38100" dir="2700000" algn="tl">
                    <a:srgbClr val="000000">
                      <a:alpha val="43137"/>
                    </a:srgbClr>
                  </a:outerShdw>
                </a:effectLst>
              </a:rPr>
              <a:t>Mountain pine beetle</a:t>
            </a:r>
            <a:r>
              <a:rPr lang="en-US" sz="3600" dirty="0" smtClean="0">
                <a:solidFill>
                  <a:srgbClr val="008000"/>
                </a:solidFill>
                <a:effectLst>
                  <a:outerShdw blurRad="38100" dist="38100" dir="2700000" algn="tl">
                    <a:srgbClr val="000000">
                      <a:alpha val="43137"/>
                    </a:srgbClr>
                  </a:outerShdw>
                </a:effectLst>
              </a:rPr>
              <a:t>:</a:t>
            </a:r>
            <a:br>
              <a:rPr lang="en-US" sz="3600" dirty="0" smtClean="0">
                <a:solidFill>
                  <a:srgbClr val="008000"/>
                </a:solidFill>
                <a:effectLst>
                  <a:outerShdw blurRad="38100" dist="38100" dir="2700000" algn="tl">
                    <a:srgbClr val="000000">
                      <a:alpha val="43137"/>
                    </a:srgbClr>
                  </a:outerShdw>
                </a:effectLst>
              </a:rPr>
            </a:br>
            <a:r>
              <a:rPr lang="en-CA" sz="3600" dirty="0">
                <a:solidFill>
                  <a:srgbClr val="0000FF"/>
                </a:solidFill>
              </a:rPr>
              <a:t>Population dynamics - Incipient </a:t>
            </a:r>
            <a:r>
              <a:rPr lang="en-CA" sz="3600" dirty="0" smtClean="0">
                <a:solidFill>
                  <a:srgbClr val="0000FF"/>
                </a:solidFill>
              </a:rPr>
              <a:t>epidemic</a:t>
            </a:r>
            <a:endParaRPr lang="en-CA" sz="3600" dirty="0">
              <a:solidFill>
                <a:srgbClr val="0000FF"/>
              </a:solidFill>
            </a:endParaRPr>
          </a:p>
        </p:txBody>
      </p:sp>
      <p:sp>
        <p:nvSpPr>
          <p:cNvPr id="3" name="Content Placeholder 2"/>
          <p:cNvSpPr>
            <a:spLocks noGrp="1"/>
          </p:cNvSpPr>
          <p:nvPr>
            <p:ph idx="1"/>
          </p:nvPr>
        </p:nvSpPr>
        <p:spPr>
          <a:xfrm>
            <a:off x="304800" y="1417637"/>
            <a:ext cx="8534400" cy="4525963"/>
          </a:xfrm>
        </p:spPr>
        <p:txBody>
          <a:bodyPr/>
          <a:lstStyle/>
          <a:p>
            <a:r>
              <a:rPr lang="en-CA" dirty="0" smtClean="0"/>
              <a:t>Infested </a:t>
            </a:r>
            <a:r>
              <a:rPr lang="en-CA" dirty="0"/>
              <a:t>trees </a:t>
            </a:r>
            <a:r>
              <a:rPr lang="en-CA" dirty="0" smtClean="0"/>
              <a:t>tend to larger </a:t>
            </a:r>
            <a:r>
              <a:rPr lang="en-CA" dirty="0"/>
              <a:t>diameter classes;</a:t>
            </a:r>
          </a:p>
          <a:p>
            <a:r>
              <a:rPr lang="en-CA" dirty="0" smtClean="0"/>
              <a:t>Infested spots </a:t>
            </a:r>
            <a:r>
              <a:rPr lang="en-CA" dirty="0"/>
              <a:t>of infested trees are scattered and confined to some stands;</a:t>
            </a:r>
          </a:p>
          <a:p>
            <a:r>
              <a:rPr lang="en-CA" dirty="0" smtClean="0"/>
              <a:t>Spots vary </a:t>
            </a:r>
            <a:r>
              <a:rPr lang="en-CA" dirty="0"/>
              <a:t>considerably in size and number from year to year but tend to grow over time; </a:t>
            </a:r>
            <a:endParaRPr lang="en-CA" dirty="0" smtClean="0"/>
          </a:p>
          <a:p>
            <a:r>
              <a:rPr lang="en-CA" dirty="0" smtClean="0"/>
              <a:t>Trends often escape </a:t>
            </a:r>
            <a:r>
              <a:rPr lang="en-CA" dirty="0" smtClean="0"/>
              <a:t>detection/assessment</a:t>
            </a:r>
          </a:p>
          <a:p>
            <a:r>
              <a:rPr lang="en-CA" dirty="0" smtClean="0"/>
              <a:t>Explosive nature of MPB badly underestimated</a:t>
            </a:r>
            <a:endParaRPr lang="en-CA" dirty="0"/>
          </a:p>
        </p:txBody>
      </p:sp>
    </p:spTree>
    <p:extLst>
      <p:ext uri="{BB962C8B-B14F-4D97-AF65-F5344CB8AC3E}">
        <p14:creationId xmlns:p14="http://schemas.microsoft.com/office/powerpoint/2010/main" val="302681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8000"/>
                </a:solidFill>
                <a:effectLst>
                  <a:outerShdw blurRad="38100" dist="38100" dir="2700000" algn="tl">
                    <a:srgbClr val="000000">
                      <a:alpha val="43137"/>
                    </a:srgbClr>
                  </a:outerShdw>
                </a:effectLst>
              </a:rPr>
              <a:t>Mountain pine beetle</a:t>
            </a:r>
            <a:r>
              <a:rPr lang="en-US" sz="3600" dirty="0" smtClean="0">
                <a:solidFill>
                  <a:srgbClr val="008000"/>
                </a:solidFill>
                <a:effectLst>
                  <a:outerShdw blurRad="38100" dist="38100" dir="2700000" algn="tl">
                    <a:srgbClr val="000000">
                      <a:alpha val="43137"/>
                    </a:srgbClr>
                  </a:outerShdw>
                </a:effectLst>
              </a:rPr>
              <a:t>:</a:t>
            </a:r>
            <a:br>
              <a:rPr lang="en-US" sz="3600" dirty="0" smtClean="0">
                <a:solidFill>
                  <a:srgbClr val="008000"/>
                </a:solidFill>
                <a:effectLst>
                  <a:outerShdw blurRad="38100" dist="38100" dir="2700000" algn="tl">
                    <a:srgbClr val="000000">
                      <a:alpha val="43137"/>
                    </a:srgbClr>
                  </a:outerShdw>
                </a:effectLst>
              </a:rPr>
            </a:br>
            <a:r>
              <a:rPr lang="en-CA" sz="3600" dirty="0">
                <a:solidFill>
                  <a:srgbClr val="0000FF"/>
                </a:solidFill>
              </a:rPr>
              <a:t>Population dynamics - Epidemic</a:t>
            </a:r>
            <a:endParaRPr lang="en-CA" sz="3600" dirty="0">
              <a:solidFill>
                <a:srgbClr val="0000FF"/>
              </a:solidFill>
            </a:endParaRPr>
          </a:p>
        </p:txBody>
      </p:sp>
      <p:sp>
        <p:nvSpPr>
          <p:cNvPr id="3" name="Content Placeholder 2"/>
          <p:cNvSpPr>
            <a:spLocks noGrp="1"/>
          </p:cNvSpPr>
          <p:nvPr>
            <p:ph idx="1"/>
          </p:nvPr>
        </p:nvSpPr>
        <p:spPr>
          <a:xfrm>
            <a:off x="457200" y="1524000"/>
            <a:ext cx="8229600" cy="4525963"/>
          </a:xfrm>
        </p:spPr>
        <p:txBody>
          <a:bodyPr/>
          <a:lstStyle/>
          <a:p>
            <a:r>
              <a:rPr lang="en-CA" dirty="0" smtClean="0"/>
              <a:t>Incipient </a:t>
            </a:r>
            <a:r>
              <a:rPr lang="en-CA" dirty="0"/>
              <a:t>populations </a:t>
            </a:r>
            <a:r>
              <a:rPr lang="en-CA" dirty="0" smtClean="0"/>
              <a:t>grow and coalesce at landscape level</a:t>
            </a:r>
          </a:p>
          <a:p>
            <a:r>
              <a:rPr lang="en-CA" dirty="0" smtClean="0"/>
              <a:t>Sustained </a:t>
            </a:r>
            <a:r>
              <a:rPr lang="en-CA" dirty="0"/>
              <a:t>favourable weather </a:t>
            </a:r>
            <a:r>
              <a:rPr lang="en-CA" dirty="0" smtClean="0"/>
              <a:t>combined </a:t>
            </a:r>
            <a:r>
              <a:rPr lang="en-CA" dirty="0"/>
              <a:t>with an abundance of susceptible hosts</a:t>
            </a:r>
            <a:r>
              <a:rPr lang="en-CA" dirty="0" smtClean="0"/>
              <a:t>.</a:t>
            </a:r>
            <a:endParaRPr lang="en-CA" dirty="0"/>
          </a:p>
          <a:p>
            <a:r>
              <a:rPr lang="en-CA" dirty="0" smtClean="0"/>
              <a:t>Usual annual rate of increase 2 to 4 x over </a:t>
            </a:r>
            <a:r>
              <a:rPr lang="en-CA" dirty="0"/>
              <a:t>the </a:t>
            </a:r>
            <a:r>
              <a:rPr lang="en-CA" dirty="0" smtClean="0"/>
              <a:t>epidemic </a:t>
            </a:r>
            <a:r>
              <a:rPr lang="en-CA" dirty="0"/>
              <a:t>area.</a:t>
            </a:r>
          </a:p>
          <a:p>
            <a:r>
              <a:rPr lang="en-CA" dirty="0" smtClean="0"/>
              <a:t>Large </a:t>
            </a:r>
            <a:r>
              <a:rPr lang="en-CA" dirty="0"/>
              <a:t>annual increases in both infested areas and numbers of infested </a:t>
            </a:r>
            <a:r>
              <a:rPr lang="en-CA" dirty="0" smtClean="0"/>
              <a:t>trees</a:t>
            </a:r>
          </a:p>
          <a:p>
            <a:r>
              <a:rPr lang="en-CA" dirty="0" smtClean="0"/>
              <a:t>Lasts 10-15 years</a:t>
            </a:r>
            <a:endParaRPr lang="en-CA" dirty="0" smtClean="0"/>
          </a:p>
          <a:p>
            <a:pPr marL="0" indent="0">
              <a:buNone/>
            </a:pPr>
            <a:endParaRPr lang="en-CA" dirty="0"/>
          </a:p>
        </p:txBody>
      </p:sp>
    </p:spTree>
    <p:extLst>
      <p:ext uri="{BB962C8B-B14F-4D97-AF65-F5344CB8AC3E}">
        <p14:creationId xmlns:p14="http://schemas.microsoft.com/office/powerpoint/2010/main" val="373971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2444228451"/>
              </p:ext>
            </p:extLst>
          </p:nvPr>
        </p:nvGraphicFramePr>
        <p:xfrm>
          <a:off x="236904" y="284529"/>
          <a:ext cx="8670192" cy="62889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02350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008000"/>
                </a:solidFill>
                <a:effectLst>
                  <a:outerShdw blurRad="38100" dist="38100" dir="2700000" algn="tl">
                    <a:srgbClr val="000000">
                      <a:alpha val="43137"/>
                    </a:srgbClr>
                  </a:outerShdw>
                </a:effectLst>
              </a:rPr>
              <a:t>Mountain pine beetle</a:t>
            </a:r>
            <a:r>
              <a:rPr lang="en-US" sz="4000" dirty="0" smtClean="0">
                <a:solidFill>
                  <a:srgbClr val="008000"/>
                </a:solidFill>
                <a:effectLst>
                  <a:outerShdw blurRad="38100" dist="38100" dir="2700000" algn="tl">
                    <a:srgbClr val="000000">
                      <a:alpha val="43137"/>
                    </a:srgbClr>
                  </a:outerShdw>
                </a:effectLst>
              </a:rPr>
              <a:t>:</a:t>
            </a:r>
            <a:br>
              <a:rPr lang="en-US" sz="4000" dirty="0" smtClean="0">
                <a:solidFill>
                  <a:srgbClr val="008000"/>
                </a:solidFill>
                <a:effectLst>
                  <a:outerShdw blurRad="38100" dist="38100" dir="2700000" algn="tl">
                    <a:srgbClr val="000000">
                      <a:alpha val="43137"/>
                    </a:srgbClr>
                  </a:outerShdw>
                </a:effectLst>
              </a:rPr>
            </a:br>
            <a:r>
              <a:rPr lang="en-US" sz="4000" dirty="0" smtClean="0">
                <a:solidFill>
                  <a:srgbClr val="0000FF"/>
                </a:solidFill>
              </a:rPr>
              <a:t>Management</a:t>
            </a:r>
            <a:r>
              <a:rPr lang="en-US" sz="4000" dirty="0" smtClean="0">
                <a:solidFill>
                  <a:srgbClr val="008000"/>
                </a:solidFill>
                <a:effectLst>
                  <a:outerShdw blurRad="38100" dist="38100" dir="2700000" algn="tl">
                    <a:srgbClr val="000000">
                      <a:alpha val="43137"/>
                    </a:srgbClr>
                  </a:outerShdw>
                </a:effectLst>
              </a:rPr>
              <a:t> </a:t>
            </a:r>
            <a:endParaRPr lang="en-CA" dirty="0"/>
          </a:p>
        </p:txBody>
      </p:sp>
      <p:sp>
        <p:nvSpPr>
          <p:cNvPr id="3" name="Content Placeholder 2"/>
          <p:cNvSpPr>
            <a:spLocks noGrp="1"/>
          </p:cNvSpPr>
          <p:nvPr>
            <p:ph idx="1"/>
          </p:nvPr>
        </p:nvSpPr>
        <p:spPr/>
        <p:txBody>
          <a:bodyPr/>
          <a:lstStyle/>
          <a:p>
            <a:r>
              <a:rPr lang="en-CA" sz="2800" dirty="0" smtClean="0">
                <a:solidFill>
                  <a:srgbClr val="000000"/>
                </a:solidFill>
              </a:rPr>
              <a:t>The natural situation results in about 40% of trees (and 60% of volume) lost over 10 - 15 years</a:t>
            </a:r>
          </a:p>
          <a:p>
            <a:r>
              <a:rPr lang="en-CA" sz="2800" dirty="0" smtClean="0">
                <a:solidFill>
                  <a:srgbClr val="C00000"/>
                </a:solidFill>
              </a:rPr>
              <a:t>The </a:t>
            </a:r>
            <a:r>
              <a:rPr lang="en-CA" sz="2800" dirty="0">
                <a:solidFill>
                  <a:srgbClr val="C00000"/>
                </a:solidFill>
              </a:rPr>
              <a:t>train cannot be stopped but it can be slowed</a:t>
            </a:r>
          </a:p>
          <a:p>
            <a:pPr lvl="0"/>
            <a:r>
              <a:rPr lang="en-GB" sz="2800" dirty="0" smtClean="0">
                <a:solidFill>
                  <a:srgbClr val="000000"/>
                </a:solidFill>
              </a:rPr>
              <a:t>The objective is to slow the outbreak down as much as possible.</a:t>
            </a:r>
          </a:p>
          <a:p>
            <a:pPr marL="0" lvl="0" indent="0">
              <a:buNone/>
            </a:pPr>
            <a:endParaRPr lang="en-CA" sz="2800" dirty="0">
              <a:solidFill>
                <a:srgbClr val="FF0000"/>
              </a:solidFill>
            </a:endParaRPr>
          </a:p>
          <a:p>
            <a:endParaRPr lang="en-CA" dirty="0"/>
          </a:p>
        </p:txBody>
      </p:sp>
    </p:spTree>
    <p:extLst>
      <p:ext uri="{BB962C8B-B14F-4D97-AF65-F5344CB8AC3E}">
        <p14:creationId xmlns:p14="http://schemas.microsoft.com/office/powerpoint/2010/main" val="164878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8000"/>
                </a:solidFill>
                <a:effectLst>
                  <a:outerShdw blurRad="38100" dist="38100" dir="2700000" algn="tl">
                    <a:srgbClr val="000000">
                      <a:alpha val="43137"/>
                    </a:srgbClr>
                  </a:outerShdw>
                </a:effectLst>
              </a:rPr>
              <a:t>Mountain pine beetle</a:t>
            </a:r>
            <a:r>
              <a:rPr lang="en-US" sz="3600" dirty="0" smtClean="0">
                <a:solidFill>
                  <a:srgbClr val="008000"/>
                </a:solidFill>
                <a:effectLst>
                  <a:outerShdw blurRad="38100" dist="38100" dir="2700000" algn="tl">
                    <a:srgbClr val="000000">
                      <a:alpha val="43137"/>
                    </a:srgbClr>
                  </a:outerShdw>
                </a:effectLst>
              </a:rPr>
              <a:t>:</a:t>
            </a:r>
            <a:br>
              <a:rPr lang="en-US" sz="3600" dirty="0" smtClean="0">
                <a:solidFill>
                  <a:srgbClr val="008000"/>
                </a:solidFill>
                <a:effectLst>
                  <a:outerShdw blurRad="38100" dist="38100" dir="2700000" algn="tl">
                    <a:srgbClr val="000000">
                      <a:alpha val="43137"/>
                    </a:srgbClr>
                  </a:outerShdw>
                </a:effectLst>
              </a:rPr>
            </a:br>
            <a:r>
              <a:rPr lang="en-CA" sz="3600" dirty="0" smtClean="0">
                <a:solidFill>
                  <a:srgbClr val="0000FF"/>
                </a:solidFill>
              </a:rPr>
              <a:t>Harvesting</a:t>
            </a:r>
            <a:endParaRPr lang="en-CA" sz="3600" dirty="0">
              <a:solidFill>
                <a:srgbClr val="0000FF"/>
              </a:solidFill>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10" y="1911465"/>
            <a:ext cx="9158409" cy="4108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3821054"/>
            <a:ext cx="12096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600200" y="1766887"/>
            <a:ext cx="6324600" cy="461665"/>
          </a:xfrm>
          <a:prstGeom prst="rect">
            <a:avLst/>
          </a:prstGeom>
          <a:noFill/>
        </p:spPr>
        <p:txBody>
          <a:bodyPr wrap="square" rtlCol="0">
            <a:spAutoFit/>
          </a:bodyPr>
          <a:lstStyle/>
          <a:p>
            <a:r>
              <a:rPr lang="en-CA" b="1" dirty="0">
                <a:solidFill>
                  <a:schemeClr val="bg1"/>
                </a:solidFill>
                <a:latin typeface="Calibri" panose="020F0502020204030204" pitchFamily="34" charset="0"/>
                <a:cs typeface="Calibri" panose="020F0502020204030204" pitchFamily="34" charset="0"/>
              </a:rPr>
              <a:t>Effect of harvesting infested trees each year</a:t>
            </a:r>
          </a:p>
        </p:txBody>
      </p:sp>
    </p:spTree>
    <p:extLst>
      <p:ext uri="{BB962C8B-B14F-4D97-AF65-F5344CB8AC3E}">
        <p14:creationId xmlns:p14="http://schemas.microsoft.com/office/powerpoint/2010/main" val="12999473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600" dirty="0">
                <a:solidFill>
                  <a:srgbClr val="008000"/>
                </a:solidFill>
                <a:effectLst>
                  <a:outerShdw blurRad="38100" dist="38100" dir="2700000" algn="tl">
                    <a:srgbClr val="000000"/>
                  </a:outerShdw>
                </a:effectLst>
              </a:rPr>
              <a:t>Mountain pine beetle management:</a:t>
            </a:r>
            <a:br>
              <a:rPr lang="en-CA" sz="3600" dirty="0">
                <a:solidFill>
                  <a:srgbClr val="008000"/>
                </a:solidFill>
                <a:effectLst>
                  <a:outerShdw blurRad="38100" dist="38100" dir="2700000" algn="tl">
                    <a:srgbClr val="000000"/>
                  </a:outerShdw>
                </a:effectLst>
              </a:rPr>
            </a:br>
            <a:r>
              <a:rPr lang="en-CA" sz="3600" dirty="0">
                <a:solidFill>
                  <a:srgbClr val="0000FF"/>
                </a:solidFill>
              </a:rPr>
              <a:t>Fall and burn</a:t>
            </a:r>
            <a:endParaRPr lang="en-CA" dirty="0"/>
          </a:p>
        </p:txBody>
      </p:sp>
      <p:sp>
        <p:nvSpPr>
          <p:cNvPr id="3" name="Content Placeholder 2"/>
          <p:cNvSpPr>
            <a:spLocks noGrp="1"/>
          </p:cNvSpPr>
          <p:nvPr>
            <p:ph idx="1"/>
          </p:nvPr>
        </p:nvSpPr>
        <p:spPr>
          <a:xfrm>
            <a:off x="457200" y="1600200"/>
            <a:ext cx="4749338" cy="4525963"/>
          </a:xfrm>
        </p:spPr>
        <p:txBody>
          <a:bodyPr/>
          <a:lstStyle/>
          <a:p>
            <a:r>
              <a:rPr lang="en-CA" b="0" dirty="0" smtClean="0"/>
              <a:t>Suppression BMUs only</a:t>
            </a:r>
          </a:p>
          <a:p>
            <a:r>
              <a:rPr lang="en-CA" b="0" dirty="0" smtClean="0"/>
              <a:t>small </a:t>
            </a:r>
            <a:r>
              <a:rPr lang="en-CA" b="0" dirty="0"/>
              <a:t>spots or patches </a:t>
            </a:r>
            <a:r>
              <a:rPr lang="en-CA" b="0" dirty="0" smtClean="0"/>
              <a:t>in </a:t>
            </a:r>
            <a:r>
              <a:rPr lang="en-CA" b="0" dirty="0"/>
              <a:t>lightly infested </a:t>
            </a:r>
            <a:r>
              <a:rPr lang="en-CA" b="0" dirty="0" smtClean="0"/>
              <a:t>areas</a:t>
            </a:r>
          </a:p>
          <a:p>
            <a:r>
              <a:rPr lang="en-CA" b="0" dirty="0" smtClean="0"/>
              <a:t>scattered </a:t>
            </a:r>
            <a:r>
              <a:rPr lang="en-CA" b="0" dirty="0"/>
              <a:t>attack on the periphery of </a:t>
            </a:r>
            <a:r>
              <a:rPr lang="en-CA" b="0" dirty="0" smtClean="0"/>
              <a:t>larger infestations</a:t>
            </a:r>
          </a:p>
          <a:p>
            <a:r>
              <a:rPr lang="en-CA" b="0" dirty="0" smtClean="0"/>
              <a:t>areas with constraints</a:t>
            </a:r>
          </a:p>
          <a:p>
            <a:pPr lvl="1"/>
            <a:r>
              <a:rPr lang="en-CA" b="0" dirty="0" smtClean="0"/>
              <a:t>resource values</a:t>
            </a:r>
          </a:p>
          <a:p>
            <a:pPr lvl="1"/>
            <a:r>
              <a:rPr lang="en-CA" b="0" dirty="0" smtClean="0"/>
              <a:t>outside THLB.</a:t>
            </a:r>
            <a:endParaRPr lang="en-CA" dirty="0"/>
          </a:p>
        </p:txBody>
      </p:sp>
      <p:pic>
        <p:nvPicPr>
          <p:cNvPr id="5" name="Picture 2" descr="C:\Users\ajstock\Downloads\1_Pest Management\1_IBx_BARKBEETLES\IBM\Pix and grafix\IBM fall + burn Smithe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6538" y="1676400"/>
            <a:ext cx="3861262" cy="451796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93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286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Mountain pine beetle management:</a:t>
            </a:r>
          </a:p>
          <a:p>
            <a:pPr lvl="0" algn="ctr">
              <a:defRPr/>
            </a:pPr>
            <a:r>
              <a:rPr lang="en-CA" sz="3600" b="1" dirty="0">
                <a:solidFill>
                  <a:srgbClr val="0000FF"/>
                </a:solidFill>
                <a:latin typeface="Calibri" panose="020F0502020204030204" pitchFamily="34" charset="0"/>
                <a:cs typeface="Calibri" panose="020F0502020204030204" pitchFamily="34" charset="0"/>
              </a:rPr>
              <a:t>Pheromone baits</a:t>
            </a:r>
            <a:endParaRPr kumimoji="0" lang="en-CA" sz="3600" b="1" i="0" u="none" strike="noStrike" kern="0" cap="none" spc="0" normalizeH="0" baseline="0" noProof="0" dirty="0">
              <a:ln>
                <a:noFill/>
              </a:ln>
              <a:solidFill>
                <a:srgbClr val="0000FF"/>
              </a:solidFill>
              <a:uLnTx/>
              <a:uFillTx/>
              <a:latin typeface="Calibri" panose="020F0502020204030204" pitchFamily="34" charset="0"/>
              <a:ea typeface="+mj-ea"/>
              <a:cs typeface="Calibri" panose="020F0502020204030204" pitchFamily="34" charset="0"/>
            </a:endParaRPr>
          </a:p>
        </p:txBody>
      </p:sp>
      <p:sp>
        <p:nvSpPr>
          <p:cNvPr id="7" name="Content Placeholder 6"/>
          <p:cNvSpPr>
            <a:spLocks noGrp="1"/>
          </p:cNvSpPr>
          <p:nvPr>
            <p:ph idx="1"/>
          </p:nvPr>
        </p:nvSpPr>
        <p:spPr>
          <a:xfrm>
            <a:off x="457200" y="1447800"/>
            <a:ext cx="8229600" cy="4525963"/>
          </a:xfrm>
        </p:spPr>
        <p:txBody>
          <a:bodyPr/>
          <a:lstStyle/>
          <a:p>
            <a:r>
              <a:rPr lang="en-CA" sz="2800" dirty="0" smtClean="0"/>
              <a:t>“Temporary </a:t>
            </a:r>
            <a:r>
              <a:rPr lang="en-CA" sz="2800" dirty="0"/>
              <a:t>holding </a:t>
            </a:r>
            <a:r>
              <a:rPr lang="en-CA" sz="2800" dirty="0" smtClean="0"/>
              <a:t>technique”.</a:t>
            </a:r>
          </a:p>
          <a:p>
            <a:r>
              <a:rPr lang="en-CA" sz="2800" dirty="0" smtClean="0"/>
              <a:t>Contain </a:t>
            </a:r>
            <a:r>
              <a:rPr lang="en-CA" sz="2800" dirty="0"/>
              <a:t>and concentrate beetles to facilitate sanitation harvesting</a:t>
            </a:r>
            <a:r>
              <a:rPr lang="en-CA" sz="2800" dirty="0" smtClean="0">
                <a:latin typeface="Calibri" panose="020F0502020204030204" pitchFamily="34" charset="0"/>
                <a:cs typeface="Calibri" panose="020F0502020204030204" pitchFamily="34" charset="0"/>
              </a:rPr>
              <a:t>.</a:t>
            </a:r>
          </a:p>
          <a:p>
            <a:r>
              <a:rPr lang="en-CA" sz="2800" dirty="0" smtClean="0"/>
              <a:t>In generally infested areas, apply </a:t>
            </a:r>
            <a:r>
              <a:rPr lang="en-CA" sz="2800" dirty="0"/>
              <a:t>at 50 m </a:t>
            </a:r>
            <a:r>
              <a:rPr lang="en-CA" sz="2800" dirty="0" smtClean="0"/>
              <a:t>grid inside stand</a:t>
            </a:r>
          </a:p>
          <a:p>
            <a:r>
              <a:rPr lang="en-CA" sz="2800" dirty="0" smtClean="0"/>
              <a:t>Also spot bait in suppression BMUs</a:t>
            </a:r>
            <a:endParaRPr lang="en-CA" sz="2800" dirty="0"/>
          </a:p>
          <a:p>
            <a:r>
              <a:rPr lang="en-CA" sz="2800" dirty="0"/>
              <a:t>Works well at early incipient population </a:t>
            </a:r>
            <a:r>
              <a:rPr lang="en-CA" sz="2800" dirty="0" smtClean="0"/>
              <a:t>levels, </a:t>
            </a:r>
            <a:r>
              <a:rPr lang="en-CA" sz="2800" dirty="0"/>
              <a:t>relatively inexpensive</a:t>
            </a:r>
          </a:p>
          <a:p>
            <a:r>
              <a:rPr lang="en-CA" sz="2800" dirty="0"/>
              <a:t>Mandatory post-baiting </a:t>
            </a:r>
            <a:r>
              <a:rPr lang="en-CA" sz="2800" dirty="0" smtClean="0"/>
              <a:t>follow-up (harvest)</a:t>
            </a:r>
            <a:r>
              <a:rPr lang="en-CA" sz="2800" dirty="0" smtClean="0">
                <a:latin typeface="Calibri" panose="020F0502020204030204" pitchFamily="34" charset="0"/>
                <a:cs typeface="Calibri" panose="020F0502020204030204" pitchFamily="34" charset="0"/>
              </a:rPr>
              <a:t>.</a:t>
            </a:r>
          </a:p>
          <a:p>
            <a:r>
              <a:rPr lang="en-CA" sz="2800" dirty="0" smtClean="0"/>
              <a:t>Use in funnel traps to monitor flight periods.</a:t>
            </a:r>
            <a:endParaRPr lang="en-CA" sz="24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0913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additive="base">
                                        <p:cTn id="4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sz="3600" dirty="0">
                <a:solidFill>
                  <a:srgbClr val="008000"/>
                </a:solidFill>
                <a:effectLst>
                  <a:outerShdw blurRad="38100" dist="38100" dir="2700000" algn="tl">
                    <a:srgbClr val="000000"/>
                  </a:outerShdw>
                </a:effectLst>
              </a:rPr>
              <a:t>Mountain pine beetle management:</a:t>
            </a:r>
            <a:br>
              <a:rPr lang="en-CA" sz="3600" dirty="0">
                <a:solidFill>
                  <a:srgbClr val="008000"/>
                </a:solidFill>
                <a:effectLst>
                  <a:outerShdw blurRad="38100" dist="38100" dir="2700000" algn="tl">
                    <a:srgbClr val="000000"/>
                  </a:outerShdw>
                </a:effectLst>
              </a:rPr>
            </a:br>
            <a:r>
              <a:rPr lang="en-CA" sz="3600" dirty="0" smtClean="0">
                <a:solidFill>
                  <a:srgbClr val="0000FF"/>
                </a:solidFill>
              </a:rPr>
              <a:t>”Antiaggregation</a:t>
            </a:r>
            <a:r>
              <a:rPr lang="en-CA" sz="3600" dirty="0" smtClean="0">
                <a:solidFill>
                  <a:srgbClr val="0000FF"/>
                </a:solidFill>
              </a:rPr>
              <a:t>” verbenone</a:t>
            </a:r>
            <a:endParaRPr lang="en-CA" dirty="0"/>
          </a:p>
        </p:txBody>
      </p:sp>
      <p:sp>
        <p:nvSpPr>
          <p:cNvPr id="3" name="Content Placeholder 2"/>
          <p:cNvSpPr>
            <a:spLocks noGrp="1"/>
          </p:cNvSpPr>
          <p:nvPr>
            <p:ph idx="1"/>
          </p:nvPr>
        </p:nvSpPr>
        <p:spPr>
          <a:xfrm>
            <a:off x="457200" y="1928018"/>
            <a:ext cx="8229600" cy="4525963"/>
          </a:xfrm>
        </p:spPr>
        <p:txBody>
          <a:bodyPr/>
          <a:lstStyle/>
          <a:p>
            <a:r>
              <a:rPr lang="en-US" sz="2600" kern="1200" dirty="0" smtClean="0"/>
              <a:t>Individual-tree </a:t>
            </a:r>
            <a:r>
              <a:rPr lang="en-US" sz="2600" kern="1200" dirty="0"/>
              <a:t>protection </a:t>
            </a:r>
            <a:r>
              <a:rPr lang="en-US" sz="2600" kern="1200" dirty="0" smtClean="0"/>
              <a:t>is</a:t>
            </a:r>
            <a:br>
              <a:rPr lang="en-US" sz="2600" kern="1200" dirty="0" smtClean="0"/>
            </a:br>
            <a:r>
              <a:rPr lang="en-US" sz="2600" kern="1200" dirty="0" smtClean="0"/>
              <a:t> usually 80</a:t>
            </a:r>
            <a:r>
              <a:rPr lang="en-US" sz="2600" kern="1200" dirty="0"/>
              <a:t>% or </a:t>
            </a:r>
            <a:r>
              <a:rPr lang="en-US" sz="2600" kern="1200" dirty="0" smtClean="0"/>
              <a:t>greater, 2/tree.</a:t>
            </a:r>
          </a:p>
          <a:p>
            <a:r>
              <a:rPr lang="en-CA" sz="2600" kern="1200" dirty="0"/>
              <a:t>Area protection short </a:t>
            </a:r>
            <a:r>
              <a:rPr lang="en-CA" sz="2600" kern="1200" dirty="0" smtClean="0"/>
              <a:t>term 2-3 </a:t>
            </a:r>
            <a:r>
              <a:rPr lang="en-CA" sz="2600" kern="1200" dirty="0" err="1" smtClean="0"/>
              <a:t>yrs</a:t>
            </a:r>
            <a:r>
              <a:rPr lang="en-CA" sz="2600" kern="1200" dirty="0" smtClean="0"/>
              <a:t>,</a:t>
            </a:r>
            <a:br>
              <a:rPr lang="en-CA" sz="2600" kern="1200" dirty="0" smtClean="0"/>
            </a:br>
            <a:r>
              <a:rPr lang="en-CA" sz="2600" kern="1200" dirty="0" smtClean="0"/>
              <a:t> declines </a:t>
            </a:r>
            <a:r>
              <a:rPr lang="en-CA" sz="2600" kern="1200" dirty="0"/>
              <a:t>as local </a:t>
            </a:r>
            <a:r>
              <a:rPr lang="en-CA" sz="2600" kern="1200" dirty="0" smtClean="0"/>
              <a:t>adjacent</a:t>
            </a:r>
            <a:br>
              <a:rPr lang="en-CA" sz="2600" kern="1200" dirty="0" smtClean="0"/>
            </a:br>
            <a:r>
              <a:rPr lang="en-CA" sz="2600" kern="1200" dirty="0" smtClean="0"/>
              <a:t> </a:t>
            </a:r>
            <a:r>
              <a:rPr lang="en-CA" sz="2600" kern="1200" dirty="0"/>
              <a:t>populations increase</a:t>
            </a:r>
            <a:r>
              <a:rPr lang="en-CA" sz="2600" kern="1200" dirty="0" smtClean="0"/>
              <a:t>.</a:t>
            </a:r>
          </a:p>
          <a:p>
            <a:r>
              <a:rPr lang="en-CA" sz="2600" kern="1200" dirty="0" smtClean="0"/>
              <a:t>Apply 75-100/ha where MPB</a:t>
            </a:r>
            <a:br>
              <a:rPr lang="en-CA" sz="2600" kern="1200" dirty="0" smtClean="0"/>
            </a:br>
            <a:r>
              <a:rPr lang="en-CA" sz="2600" kern="1200" dirty="0" smtClean="0"/>
              <a:t> </a:t>
            </a:r>
            <a:r>
              <a:rPr lang="en-CA" sz="2600" kern="1200" dirty="0"/>
              <a:t>&lt;= 15% of </a:t>
            </a:r>
            <a:r>
              <a:rPr lang="en-CA" sz="2600" kern="1200" dirty="0" smtClean="0"/>
              <a:t>stand</a:t>
            </a:r>
          </a:p>
          <a:p>
            <a:r>
              <a:rPr lang="en-CA" sz="2600" kern="1200" dirty="0" smtClean="0"/>
              <a:t>Push-pull?</a:t>
            </a:r>
          </a:p>
          <a:p>
            <a:r>
              <a:rPr lang="en-CA" sz="2600" kern="1200" dirty="0" smtClean="0"/>
              <a:t>High value areas…</a:t>
            </a:r>
            <a:r>
              <a:rPr lang="en-CA" sz="2400" kern="1200" dirty="0" smtClean="0"/>
              <a:t> </a:t>
            </a:r>
          </a:p>
          <a:p>
            <a:r>
              <a:rPr lang="en-US" sz="2400" dirty="0"/>
              <a:t>Expensive</a:t>
            </a:r>
            <a:r>
              <a:rPr lang="en-US" sz="2400" dirty="0" smtClean="0"/>
              <a:t>.</a:t>
            </a:r>
            <a:endParaRPr lang="en-US" sz="2400" kern="1200" dirty="0" smtClean="0"/>
          </a:p>
          <a:p>
            <a:endParaRPr lang="en-US" sz="2400" kern="1200" dirty="0" smtClean="0"/>
          </a:p>
        </p:txBody>
      </p:sp>
      <p:pic>
        <p:nvPicPr>
          <p:cNvPr id="1026" name="Picture 2" descr="C:\Users\ajstock\Downloads\1_Pest Management\1_IBx_BARKBEETLES\IBM\Pix and grafix\Verbenone for sale smal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9941" y="1427270"/>
            <a:ext cx="4878059" cy="6116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82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286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Mountain pine beetle management:</a:t>
            </a:r>
          </a:p>
          <a:p>
            <a:pPr lvl="0" algn="ctr">
              <a:defRPr/>
            </a:pPr>
            <a:r>
              <a:rPr lang="en-CA" sz="3600" b="1" dirty="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Pheromone </a:t>
            </a:r>
            <a:r>
              <a:rPr lang="en-CA" sz="3600" b="1" dirty="0" smtClean="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push-pull</a:t>
            </a:r>
            <a:endParaRPr kumimoji="0" lang="en-CA" sz="36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Calibri" panose="020F0502020204030204" pitchFamily="34" charset="0"/>
              <a:ea typeface="+mj-ea"/>
              <a:cs typeface="Calibri" panose="020F0502020204030204" pitchFamily="34" charset="0"/>
            </a:endParaRPr>
          </a:p>
        </p:txBody>
      </p:sp>
      <p:sp>
        <p:nvSpPr>
          <p:cNvPr id="7" name="Content Placeholder 6"/>
          <p:cNvSpPr>
            <a:spLocks noGrp="1"/>
          </p:cNvSpPr>
          <p:nvPr>
            <p:ph idx="1"/>
          </p:nvPr>
        </p:nvSpPr>
        <p:spPr>
          <a:xfrm>
            <a:off x="457200" y="1447800"/>
            <a:ext cx="8229600" cy="4525963"/>
          </a:xfrm>
        </p:spPr>
        <p:txBody>
          <a:bodyPr/>
          <a:lstStyle/>
          <a:p>
            <a:r>
              <a:rPr lang="en-CA" sz="2800" dirty="0" smtClean="0"/>
              <a:t>PUSH - Treat high value stand/spots with verbenone antiaggregation pheromone</a:t>
            </a:r>
          </a:p>
          <a:p>
            <a:r>
              <a:rPr lang="en-CA" sz="2800" dirty="0" smtClean="0"/>
              <a:t>PULL - Contain </a:t>
            </a:r>
            <a:r>
              <a:rPr lang="en-CA" sz="2800" dirty="0"/>
              <a:t>and concentrate beetles </a:t>
            </a:r>
            <a:r>
              <a:rPr lang="en-CA" sz="2800" dirty="0" smtClean="0"/>
              <a:t>in target stand with tree baits, then harvest.</a:t>
            </a:r>
            <a:endParaRPr lang="en-CA" sz="24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126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286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Mountain pine beetle management:</a:t>
            </a:r>
          </a:p>
          <a:p>
            <a:pPr lvl="0" algn="ctr">
              <a:defRPr/>
            </a:pPr>
            <a:r>
              <a:rPr lang="en-CA" sz="3600" b="1" dirty="0" smtClean="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Topical insecticides - Carbaryl</a:t>
            </a:r>
            <a:endParaRPr kumimoji="0" lang="en-CA" sz="36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Calibri" panose="020F0502020204030204" pitchFamily="34" charset="0"/>
              <a:ea typeface="+mj-ea"/>
              <a:cs typeface="Calibri" panose="020F0502020204030204" pitchFamily="34" charset="0"/>
            </a:endParaRPr>
          </a:p>
        </p:txBody>
      </p:sp>
      <p:sp>
        <p:nvSpPr>
          <p:cNvPr id="7" name="Content Placeholder 6"/>
          <p:cNvSpPr>
            <a:spLocks noGrp="1"/>
          </p:cNvSpPr>
          <p:nvPr>
            <p:ph idx="1"/>
          </p:nvPr>
        </p:nvSpPr>
        <p:spPr>
          <a:xfrm>
            <a:off x="457200" y="1447800"/>
            <a:ext cx="8229600" cy="4525963"/>
          </a:xfrm>
        </p:spPr>
        <p:txBody>
          <a:bodyPr/>
          <a:lstStyle/>
          <a:p>
            <a:r>
              <a:rPr lang="en-CA" sz="2800" dirty="0" smtClean="0"/>
              <a:t>Pre-attack application, apply annually to high value trees to kill incoming beetles.</a:t>
            </a:r>
          </a:p>
          <a:p>
            <a:r>
              <a:rPr lang="en-CA" sz="2800" dirty="0" smtClean="0"/>
              <a:t>Post-attack application on infested trees to kill emerging beetles.</a:t>
            </a:r>
          </a:p>
        </p:txBody>
      </p:sp>
    </p:spTree>
    <p:extLst>
      <p:ext uri="{BB962C8B-B14F-4D97-AF65-F5344CB8AC3E}">
        <p14:creationId xmlns:p14="http://schemas.microsoft.com/office/powerpoint/2010/main" val="1123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143000"/>
          </a:xfrm>
        </p:spPr>
        <p:txBody>
          <a:bodyPr/>
          <a:lstStyle/>
          <a:p>
            <a:pPr lvl="0" eaLnBrk="1" hangingPunct="1">
              <a:defRPr/>
            </a:pPr>
            <a:r>
              <a:rPr lang="en-CA" sz="4000" dirty="0">
                <a:solidFill>
                  <a:srgbClr val="008000"/>
                </a:solidFill>
                <a:effectLst>
                  <a:outerShdw blurRad="38100" dist="38100" dir="2700000" algn="tl">
                    <a:srgbClr val="000000"/>
                  </a:outerShdw>
                </a:effectLst>
              </a:rPr>
              <a:t>Mountain pine beetle management:</a:t>
            </a:r>
            <a:br>
              <a:rPr lang="en-CA" sz="4000" dirty="0">
                <a:solidFill>
                  <a:srgbClr val="008000"/>
                </a:solidFill>
                <a:effectLst>
                  <a:outerShdw blurRad="38100" dist="38100" dir="2700000" algn="tl">
                    <a:srgbClr val="000000"/>
                  </a:outerShdw>
                </a:effectLst>
              </a:rPr>
            </a:br>
            <a:r>
              <a:rPr lang="en-CA" sz="4000" dirty="0" smtClean="0">
                <a:solidFill>
                  <a:srgbClr val="0000FF"/>
                </a:solidFill>
                <a:effectLst>
                  <a:outerShdw blurRad="38100" dist="38100" dir="2700000" algn="tl">
                    <a:srgbClr val="000000"/>
                  </a:outerShdw>
                </a:effectLst>
              </a:rPr>
              <a:t>Beetle proofing</a:t>
            </a:r>
            <a:r>
              <a:rPr lang="en-CA" sz="4000" dirty="0">
                <a:solidFill>
                  <a:srgbClr val="0000FF"/>
                </a:solidFill>
                <a:effectLst>
                  <a:outerShdw blurRad="38100" dist="38100" dir="2700000" algn="tl">
                    <a:srgbClr val="000000">
                      <a:alpha val="43137"/>
                    </a:srgbClr>
                  </a:outerShdw>
                </a:effectLst>
              </a:rPr>
              <a:t/>
            </a:r>
            <a:br>
              <a:rPr lang="en-CA" sz="4000" dirty="0">
                <a:solidFill>
                  <a:srgbClr val="0000FF"/>
                </a:solidFill>
                <a:effectLst>
                  <a:outerShdw blurRad="38100" dist="38100" dir="2700000" algn="tl">
                    <a:srgbClr val="000000">
                      <a:alpha val="43137"/>
                    </a:srgbClr>
                  </a:outerShdw>
                </a:effectLst>
              </a:rPr>
            </a:br>
            <a:endParaRPr lang="en-CA" dirty="0"/>
          </a:p>
        </p:txBody>
      </p:sp>
      <p:sp>
        <p:nvSpPr>
          <p:cNvPr id="3" name="Content Placeholder 2"/>
          <p:cNvSpPr>
            <a:spLocks noGrp="1"/>
          </p:cNvSpPr>
          <p:nvPr>
            <p:ph idx="1"/>
          </p:nvPr>
        </p:nvSpPr>
        <p:spPr/>
        <p:txBody>
          <a:bodyPr/>
          <a:lstStyle/>
          <a:p>
            <a:pPr marL="514350" indent="-514350">
              <a:buFont typeface="+mj-lt"/>
              <a:buAutoNum type="arabicPeriod"/>
            </a:pPr>
            <a:r>
              <a:rPr lang="en-CA" sz="2800" dirty="0" smtClean="0"/>
              <a:t>Use in stands with &lt;= 10% infestation.</a:t>
            </a:r>
          </a:p>
          <a:p>
            <a:pPr marL="514350" indent="-514350">
              <a:buFont typeface="+mj-lt"/>
              <a:buAutoNum type="arabicPeriod"/>
            </a:pPr>
            <a:r>
              <a:rPr lang="en-CA" sz="2800" dirty="0" smtClean="0"/>
              <a:t>Thin from below, at 4 – 5m spacing.  Spacing is critical.</a:t>
            </a:r>
          </a:p>
          <a:p>
            <a:pPr marL="514350" indent="-514350">
              <a:buFont typeface="+mj-lt"/>
              <a:buAutoNum type="arabicPeriod"/>
            </a:pPr>
            <a:r>
              <a:rPr lang="en-CA" sz="2800" dirty="0"/>
              <a:t>Will maintain forest cover for 10-25 yrs.</a:t>
            </a:r>
            <a:endParaRPr lang="en-CA" dirty="0"/>
          </a:p>
          <a:p>
            <a:pPr marL="400050" lvl="1" indent="0">
              <a:buNone/>
            </a:pPr>
            <a:r>
              <a:rPr lang="en-CA" sz="2400" dirty="0" smtClean="0"/>
              <a:t>	- watersheds</a:t>
            </a:r>
            <a:r>
              <a:rPr lang="en-CA" sz="2400" dirty="0"/>
              <a:t>, VQO, parks, wildlife, fisheries .</a:t>
            </a:r>
          </a:p>
          <a:p>
            <a:pPr marL="514350" indent="-514350">
              <a:buFont typeface="+mj-lt"/>
              <a:buAutoNum type="arabicPeriod"/>
            </a:pPr>
            <a:r>
              <a:rPr lang="en-CA" sz="2800" dirty="0" smtClean="0"/>
              <a:t>Limited applicability (numerous conditions apply: slope, dbh, initial stand density,…).</a:t>
            </a:r>
          </a:p>
          <a:p>
            <a:pPr marL="514350" indent="-514350">
              <a:buFont typeface="+mj-lt"/>
              <a:buAutoNum type="arabicPeriod"/>
            </a:pPr>
            <a:endParaRPr lang="en-CA" sz="2800" dirty="0"/>
          </a:p>
        </p:txBody>
      </p:sp>
    </p:spTree>
    <p:extLst>
      <p:ext uri="{BB962C8B-B14F-4D97-AF65-F5344CB8AC3E}">
        <p14:creationId xmlns:p14="http://schemas.microsoft.com/office/powerpoint/2010/main" val="412678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jstock\Downloads\1_Pest Management\1_IBx_BARKBEETLES\IBM\Thinning\CFS Cranbrook 4x4  spacing regen Oct 2008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614"/>
            <a:ext cx="6934200" cy="52006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jstock\Downloads\1_Pest Management\1_IBx_BARKBEETLES\IBM\Thinning\CFS Cranbrook Pl response 4x4 thin Oct 200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486400" y="2930236"/>
            <a:ext cx="5892327" cy="4419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121236" y="152400"/>
            <a:ext cx="1905001" cy="1569660"/>
          </a:xfrm>
          <a:prstGeom prst="rect">
            <a:avLst/>
          </a:prstGeom>
          <a:noFill/>
        </p:spPr>
        <p:txBody>
          <a:bodyPr wrap="square" rtlCol="0">
            <a:spAutoFit/>
          </a:bodyPr>
          <a:lstStyle/>
          <a:p>
            <a:r>
              <a:rPr lang="en-CA" b="1" dirty="0" smtClean="0">
                <a:solidFill>
                  <a:schemeClr val="bg1"/>
                </a:solidFill>
                <a:latin typeface="Calibri" panose="020F0502020204030204" pitchFamily="34" charset="0"/>
                <a:cs typeface="Calibri" panose="020F0502020204030204" pitchFamily="34" charset="0"/>
              </a:rPr>
              <a:t>100 </a:t>
            </a:r>
            <a:r>
              <a:rPr lang="en-CA" b="1" dirty="0" err="1" smtClean="0">
                <a:solidFill>
                  <a:schemeClr val="bg1"/>
                </a:solidFill>
                <a:latin typeface="Calibri" panose="020F0502020204030204" pitchFamily="34" charset="0"/>
                <a:cs typeface="Calibri" panose="020F0502020204030204" pitchFamily="34" charset="0"/>
              </a:rPr>
              <a:t>yrs</a:t>
            </a:r>
            <a:r>
              <a:rPr lang="en-CA" b="1" dirty="0" smtClean="0">
                <a:solidFill>
                  <a:schemeClr val="bg1"/>
                </a:solidFill>
                <a:latin typeface="Calibri" panose="020F0502020204030204" pitchFamily="34" charset="0"/>
                <a:cs typeface="Calibri" panose="020F0502020204030204" pitchFamily="34" charset="0"/>
              </a:rPr>
              <a:t> old, </a:t>
            </a:r>
          </a:p>
          <a:p>
            <a:r>
              <a:rPr lang="en-CA" b="1" dirty="0" smtClean="0">
                <a:solidFill>
                  <a:schemeClr val="bg1"/>
                </a:solidFill>
                <a:latin typeface="Calibri" panose="020F0502020204030204" pitchFamily="34" charset="0"/>
                <a:cs typeface="Calibri" panose="020F0502020204030204" pitchFamily="34" charset="0"/>
              </a:rPr>
              <a:t>4x4m spaced</a:t>
            </a:r>
          </a:p>
          <a:p>
            <a:r>
              <a:rPr lang="en-CA" b="1" dirty="0" smtClean="0">
                <a:solidFill>
                  <a:schemeClr val="bg1"/>
                </a:solidFill>
                <a:latin typeface="Calibri" panose="020F0502020204030204" pitchFamily="34" charset="0"/>
                <a:cs typeface="Calibri" panose="020F0502020204030204" pitchFamily="34" charset="0"/>
              </a:rPr>
              <a:t>1992 (photo 2008)</a:t>
            </a:r>
            <a:endParaRPr lang="en-CA" b="1" dirty="0">
              <a:solidFill>
                <a:schemeClr val="bg1"/>
              </a:solidFill>
              <a:latin typeface="Calibri" panose="020F0502020204030204" pitchFamily="34" charset="0"/>
              <a:cs typeface="Calibri" panose="020F0502020204030204" pitchFamily="34" charset="0"/>
            </a:endParaRPr>
          </a:p>
        </p:txBody>
      </p:sp>
      <p:sp>
        <p:nvSpPr>
          <p:cNvPr id="4" name="Right Arrow 3"/>
          <p:cNvSpPr/>
          <p:nvPr/>
        </p:nvSpPr>
        <p:spPr>
          <a:xfrm>
            <a:off x="3460173" y="5486400"/>
            <a:ext cx="1905002" cy="10094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564573" y="5791200"/>
            <a:ext cx="2895600" cy="830997"/>
          </a:xfrm>
          <a:prstGeom prst="rect">
            <a:avLst/>
          </a:prstGeom>
          <a:noFill/>
        </p:spPr>
        <p:txBody>
          <a:bodyPr wrap="square" rtlCol="0">
            <a:spAutoFit/>
          </a:bodyPr>
          <a:lstStyle/>
          <a:p>
            <a:r>
              <a:rPr lang="en-CA" b="1" dirty="0" smtClean="0">
                <a:solidFill>
                  <a:schemeClr val="bg1"/>
                </a:solidFill>
                <a:latin typeface="Calibri" panose="020F0502020204030204" pitchFamily="34" charset="0"/>
                <a:cs typeface="Calibri" panose="020F0502020204030204" pitchFamily="34" charset="0"/>
              </a:rPr>
              <a:t>Response to thinning</a:t>
            </a:r>
          </a:p>
          <a:p>
            <a:endParaRPr lang="en-CA" dirty="0">
              <a:solidFill>
                <a:schemeClr val="bg1"/>
              </a:solidFill>
            </a:endParaRPr>
          </a:p>
        </p:txBody>
      </p:sp>
      <p:sp>
        <p:nvSpPr>
          <p:cNvPr id="6" name="Left Arrow 5"/>
          <p:cNvSpPr/>
          <p:nvPr/>
        </p:nvSpPr>
        <p:spPr>
          <a:xfrm>
            <a:off x="6934200" y="1756489"/>
            <a:ext cx="2133600" cy="90013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0222416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600" dirty="0">
                <a:solidFill>
                  <a:srgbClr val="008000"/>
                </a:solidFill>
                <a:effectLst>
                  <a:outerShdw blurRad="38100" dist="38100" dir="2700000" algn="tl">
                    <a:srgbClr val="000000"/>
                  </a:outerShdw>
                </a:effectLst>
              </a:rPr>
              <a:t>Mountain pine beetle management:</a:t>
            </a:r>
            <a:br>
              <a:rPr lang="en-CA" sz="3600" dirty="0">
                <a:solidFill>
                  <a:srgbClr val="008000"/>
                </a:solidFill>
                <a:effectLst>
                  <a:outerShdw blurRad="38100" dist="38100" dir="2700000" algn="tl">
                    <a:srgbClr val="000000"/>
                  </a:outerShdw>
                </a:effectLst>
              </a:rPr>
            </a:br>
            <a:r>
              <a:rPr lang="en-CA" sz="3600" dirty="0" smtClean="0">
                <a:solidFill>
                  <a:srgbClr val="0000FF"/>
                </a:solidFill>
              </a:rPr>
              <a:t>Other tricks</a:t>
            </a:r>
            <a:endParaRPr lang="en-CA" dirty="0"/>
          </a:p>
        </p:txBody>
      </p:sp>
      <p:sp>
        <p:nvSpPr>
          <p:cNvPr id="3" name="Content Placeholder 2"/>
          <p:cNvSpPr>
            <a:spLocks noGrp="1"/>
          </p:cNvSpPr>
          <p:nvPr>
            <p:ph idx="1"/>
          </p:nvPr>
        </p:nvSpPr>
        <p:spPr/>
        <p:txBody>
          <a:bodyPr/>
          <a:lstStyle/>
          <a:p>
            <a:r>
              <a:rPr lang="en-CA" dirty="0" smtClean="0"/>
              <a:t>Pine removal</a:t>
            </a:r>
          </a:p>
          <a:p>
            <a:r>
              <a:rPr lang="en-CA" dirty="0" smtClean="0"/>
              <a:t>Small scale salvage</a:t>
            </a:r>
          </a:p>
          <a:p>
            <a:r>
              <a:rPr lang="en-CA" dirty="0" smtClean="0"/>
              <a:t>Debarking</a:t>
            </a:r>
          </a:p>
          <a:p>
            <a:r>
              <a:rPr lang="en-CA" dirty="0"/>
              <a:t>Hauling &amp; Milling Restrictions, hot milling</a:t>
            </a:r>
          </a:p>
          <a:p>
            <a:r>
              <a:rPr lang="en-CA" dirty="0"/>
              <a:t>Management of infested </a:t>
            </a:r>
            <a:r>
              <a:rPr lang="en-CA" dirty="0" smtClean="0"/>
              <a:t>waste</a:t>
            </a:r>
            <a:endParaRPr lang="en-CA" dirty="0"/>
          </a:p>
        </p:txBody>
      </p:sp>
    </p:spTree>
    <p:extLst>
      <p:ext uri="{BB962C8B-B14F-4D97-AF65-F5344CB8AC3E}">
        <p14:creationId xmlns:p14="http://schemas.microsoft.com/office/powerpoint/2010/main" val="110668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286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Mountain pine beetle management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00FF"/>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Summary</a:t>
            </a:r>
            <a:endParaRPr kumimoji="0" lang="en-CA" sz="3600" b="1" i="0" u="none" strike="noStrike" kern="0" cap="none" spc="0" normalizeH="0" baseline="0" noProof="0" dirty="0">
              <a:ln>
                <a:noFill/>
              </a:ln>
              <a:solidFill>
                <a:srgbClr val="0000FF"/>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endParaRPr>
          </a:p>
        </p:txBody>
      </p:sp>
      <p:sp>
        <p:nvSpPr>
          <p:cNvPr id="7" name="Content Placeholder 6"/>
          <p:cNvSpPr>
            <a:spLocks noGrp="1"/>
          </p:cNvSpPr>
          <p:nvPr>
            <p:ph idx="1"/>
          </p:nvPr>
        </p:nvSpPr>
        <p:spPr>
          <a:xfrm>
            <a:off x="457200" y="1447800"/>
            <a:ext cx="8229600" cy="4525963"/>
          </a:xfrm>
        </p:spPr>
        <p:txBody>
          <a:bodyPr/>
          <a:lstStyle/>
          <a:p>
            <a:r>
              <a:rPr lang="en-CA" sz="2600" dirty="0" smtClean="0">
                <a:latin typeface="Calibri" panose="020F0502020204030204" pitchFamily="34" charset="0"/>
                <a:cs typeface="Calibri" panose="020F0502020204030204" pitchFamily="34" charset="0"/>
              </a:rPr>
              <a:t>Sanitation Harvesting</a:t>
            </a:r>
          </a:p>
          <a:p>
            <a:pPr lvl="1"/>
            <a:r>
              <a:rPr lang="en-CA" sz="2400" dirty="0" smtClean="0">
                <a:latin typeface="Calibri" panose="020F0502020204030204" pitchFamily="34" charset="0"/>
                <a:cs typeface="Calibri" panose="020F0502020204030204" pitchFamily="34" charset="0"/>
              </a:rPr>
              <a:t>Fall &amp; Burn, Fall &amp; Peel, </a:t>
            </a:r>
            <a:r>
              <a:rPr lang="en-CA" sz="2400" dirty="0" err="1" smtClean="0">
                <a:latin typeface="Calibri" panose="020F0502020204030204" pitchFamily="34" charset="0"/>
                <a:cs typeface="Calibri" panose="020F0502020204030204" pitchFamily="34" charset="0"/>
              </a:rPr>
              <a:t>Heli</a:t>
            </a:r>
            <a:r>
              <a:rPr lang="en-CA" sz="2400" dirty="0" smtClean="0">
                <a:latin typeface="Calibri" panose="020F0502020204030204" pitchFamily="34" charset="0"/>
                <a:cs typeface="Calibri" panose="020F0502020204030204" pitchFamily="34" charset="0"/>
              </a:rPr>
              <a:t>-Burning</a:t>
            </a:r>
          </a:p>
          <a:p>
            <a:pPr lvl="1"/>
            <a:r>
              <a:rPr lang="en-CA" sz="2400" dirty="0" smtClean="0">
                <a:latin typeface="Calibri" panose="020F0502020204030204" pitchFamily="34" charset="0"/>
                <a:cs typeface="Calibri" panose="020F0502020204030204" pitchFamily="34" charset="0"/>
              </a:rPr>
              <a:t>Snip and skid pine removal</a:t>
            </a:r>
          </a:p>
          <a:p>
            <a:pPr lvl="1"/>
            <a:r>
              <a:rPr lang="en-CA" sz="2400" dirty="0" smtClean="0">
                <a:latin typeface="Calibri" panose="020F0502020204030204" pitchFamily="34" charset="0"/>
                <a:cs typeface="Calibri" panose="020F0502020204030204" pitchFamily="34" charset="0"/>
              </a:rPr>
              <a:t>Clearcut Blocks</a:t>
            </a:r>
          </a:p>
          <a:p>
            <a:r>
              <a:rPr lang="en-CA" sz="2600" dirty="0">
                <a:latin typeface="Calibri" panose="020F0502020204030204" pitchFamily="34" charset="0"/>
                <a:cs typeface="Calibri" panose="020F0502020204030204" pitchFamily="34" charset="0"/>
              </a:rPr>
              <a:t>Pheromone </a:t>
            </a:r>
            <a:r>
              <a:rPr lang="en-CA" sz="2600" dirty="0" smtClean="0">
                <a:latin typeface="Calibri" panose="020F0502020204030204" pitchFamily="34" charset="0"/>
                <a:cs typeface="Calibri" panose="020F0502020204030204" pitchFamily="34" charset="0"/>
              </a:rPr>
              <a:t>baits, Verbenone, push-pull</a:t>
            </a:r>
          </a:p>
          <a:p>
            <a:r>
              <a:rPr lang="en-CA" sz="2600" dirty="0" smtClean="0">
                <a:latin typeface="Calibri" panose="020F0502020204030204" pitchFamily="34" charset="0"/>
                <a:cs typeface="Calibri" panose="020F0502020204030204" pitchFamily="34" charset="0"/>
              </a:rPr>
              <a:t>Beetle Proofing</a:t>
            </a:r>
          </a:p>
          <a:p>
            <a:r>
              <a:rPr lang="en-CA" sz="2600" dirty="0" smtClean="0">
                <a:latin typeface="Calibri" panose="020F0502020204030204" pitchFamily="34" charset="0"/>
                <a:cs typeface="Calibri" panose="020F0502020204030204" pitchFamily="34" charset="0"/>
              </a:rPr>
              <a:t>Topical Insecticide</a:t>
            </a:r>
          </a:p>
          <a:p>
            <a:r>
              <a:rPr lang="en-CA" sz="2600" dirty="0" smtClean="0">
                <a:latin typeface="Calibri" panose="020F0502020204030204" pitchFamily="34" charset="0"/>
                <a:cs typeface="Calibri" panose="020F0502020204030204" pitchFamily="34" charset="0"/>
              </a:rPr>
              <a:t>Hauling &amp; Milling Restrictions, hot milling</a:t>
            </a:r>
          </a:p>
          <a:p>
            <a:r>
              <a:rPr lang="en-CA" sz="2600" dirty="0" smtClean="0">
                <a:latin typeface="Calibri" panose="020F0502020204030204" pitchFamily="34" charset="0"/>
                <a:cs typeface="Calibri" panose="020F0502020204030204" pitchFamily="34" charset="0"/>
              </a:rPr>
              <a:t>Management of infested waste</a:t>
            </a:r>
          </a:p>
          <a:p>
            <a:r>
              <a:rPr lang="en-CA" sz="2600" dirty="0" smtClean="0">
                <a:latin typeface="Calibri" panose="020F0502020204030204" pitchFamily="34" charset="0"/>
                <a:cs typeface="Calibri" panose="020F0502020204030204" pitchFamily="34" charset="0"/>
              </a:rPr>
              <a:t>Silvicultural strategies</a:t>
            </a:r>
            <a:endParaRPr lang="en-CA" sz="2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04996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 calcmode="lin" valueType="num">
                                      <p:cBhvr additive="base">
                                        <p:cTn id="37"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7" end="7"/>
                                            </p:txEl>
                                          </p:spTgt>
                                        </p:tgtEl>
                                        <p:attrNameLst>
                                          <p:attrName>style.visibility</p:attrName>
                                        </p:attrNameLst>
                                      </p:cBhvr>
                                      <p:to>
                                        <p:strVal val="visible"/>
                                      </p:to>
                                    </p:set>
                                    <p:anim calcmode="lin" valueType="num">
                                      <p:cBhvr additive="base">
                                        <p:cTn id="43"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xEl>
                                              <p:pRg st="8" end="8"/>
                                            </p:txEl>
                                          </p:spTgt>
                                        </p:tgtEl>
                                        <p:attrNameLst>
                                          <p:attrName>style.visibility</p:attrName>
                                        </p:attrNameLst>
                                      </p:cBhvr>
                                      <p:to>
                                        <p:strVal val="visible"/>
                                      </p:to>
                                    </p:set>
                                    <p:anim calcmode="lin" valueType="num">
                                      <p:cBhvr additive="base">
                                        <p:cTn id="49"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xEl>
                                              <p:pRg st="9" end="9"/>
                                            </p:txEl>
                                          </p:spTgt>
                                        </p:tgtEl>
                                        <p:attrNameLst>
                                          <p:attrName>style.visibility</p:attrName>
                                        </p:attrNameLst>
                                      </p:cBhvr>
                                      <p:to>
                                        <p:strVal val="visible"/>
                                      </p:to>
                                    </p:set>
                                    <p:anim calcmode="lin" valueType="num">
                                      <p:cBhvr additive="base">
                                        <p:cTn id="55" dur="5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lvl="0"/>
            <a:r>
              <a:rPr lang="en-CA" sz="4000" dirty="0">
                <a:solidFill>
                  <a:srgbClr val="008000"/>
                </a:solidFill>
                <a:effectLst>
                  <a:outerShdw blurRad="38100" dist="38100" dir="2700000" algn="tl">
                    <a:srgbClr val="000000"/>
                  </a:outerShdw>
                </a:effectLst>
              </a:rPr>
              <a:t>Mountain pine beetle management </a:t>
            </a:r>
            <a:r>
              <a:rPr lang="en-CA" sz="4000" dirty="0" smtClean="0">
                <a:solidFill>
                  <a:srgbClr val="008000"/>
                </a:solidFill>
                <a:effectLst>
                  <a:outerShdw blurRad="38100" dist="38100" dir="2700000" algn="tl">
                    <a:srgbClr val="000000"/>
                  </a:outerShdw>
                </a:effectLst>
              </a:rPr>
              <a:t>:</a:t>
            </a:r>
            <a:r>
              <a:rPr lang="en-CA" sz="4000" dirty="0">
                <a:solidFill>
                  <a:srgbClr val="008000"/>
                </a:solidFill>
                <a:effectLst>
                  <a:outerShdw blurRad="38100" dist="38100" dir="2700000" algn="tl">
                    <a:srgbClr val="000000"/>
                  </a:outerShdw>
                </a:effectLst>
              </a:rPr>
              <a:t/>
            </a:r>
            <a:br>
              <a:rPr lang="en-CA" sz="4000" dirty="0">
                <a:solidFill>
                  <a:srgbClr val="008000"/>
                </a:solidFill>
                <a:effectLst>
                  <a:outerShdw blurRad="38100" dist="38100" dir="2700000" algn="tl">
                    <a:srgbClr val="000000"/>
                  </a:outerShdw>
                </a:effectLst>
              </a:rPr>
            </a:br>
            <a:r>
              <a:rPr lang="en-US" altLang="en-US" dirty="0" smtClean="0">
                <a:solidFill>
                  <a:srgbClr val="0000FF"/>
                </a:solidFill>
              </a:rPr>
              <a:t>Conclusions</a:t>
            </a:r>
            <a:endParaRPr lang="en-US" altLang="en-US" dirty="0">
              <a:solidFill>
                <a:srgbClr val="0000FF"/>
              </a:solidFill>
            </a:endParaRPr>
          </a:p>
        </p:txBody>
      </p:sp>
      <p:sp>
        <p:nvSpPr>
          <p:cNvPr id="157699" name="Rectangle 3"/>
          <p:cNvSpPr>
            <a:spLocks noGrp="1" noChangeArrowheads="1"/>
          </p:cNvSpPr>
          <p:nvPr>
            <p:ph type="body" idx="1"/>
          </p:nvPr>
        </p:nvSpPr>
        <p:spPr>
          <a:xfrm>
            <a:off x="468313" y="1570038"/>
            <a:ext cx="8229600" cy="4525962"/>
          </a:xfrm>
        </p:spPr>
        <p:txBody>
          <a:bodyPr/>
          <a:lstStyle/>
          <a:p>
            <a:r>
              <a:rPr lang="en-US" altLang="en-US" dirty="0"/>
              <a:t>There have been significant IBM populations </a:t>
            </a:r>
            <a:r>
              <a:rPr lang="en-US" altLang="en-US" dirty="0"/>
              <a:t>in </a:t>
            </a:r>
            <a:r>
              <a:rPr lang="en-US" altLang="en-US" dirty="0" smtClean="0"/>
              <a:t>RKB </a:t>
            </a:r>
            <a:r>
              <a:rPr lang="en-US" altLang="en-US" dirty="0" smtClean="0"/>
              <a:t>for </a:t>
            </a:r>
            <a:r>
              <a:rPr lang="en-US" altLang="en-US" dirty="0"/>
              <a:t>at least </a:t>
            </a:r>
            <a:r>
              <a:rPr lang="en-US" altLang="en-US" dirty="0" smtClean="0"/>
              <a:t>50 </a:t>
            </a:r>
            <a:r>
              <a:rPr lang="en-US" altLang="en-US" dirty="0" smtClean="0"/>
              <a:t>years</a:t>
            </a:r>
            <a:endParaRPr lang="en-US" altLang="en-US" dirty="0" smtClean="0"/>
          </a:p>
          <a:p>
            <a:r>
              <a:rPr lang="en-US" altLang="en-US" dirty="0" smtClean="0"/>
              <a:t>Aggressive management has been in place since at least late 1980s</a:t>
            </a:r>
            <a:endParaRPr lang="en-US" altLang="en-US" dirty="0"/>
          </a:p>
          <a:p>
            <a:r>
              <a:rPr lang="en-US" altLang="en-US" dirty="0"/>
              <a:t>There is still susceptible </a:t>
            </a:r>
            <a:r>
              <a:rPr lang="en-US" altLang="en-US" dirty="0" smtClean="0"/>
              <a:t>pine</a:t>
            </a:r>
          </a:p>
          <a:p>
            <a:r>
              <a:rPr lang="en-US" altLang="en-US" dirty="0" smtClean="0"/>
              <a:t>Weather </a:t>
            </a:r>
            <a:r>
              <a:rPr lang="en-US" altLang="en-US" dirty="0"/>
              <a:t>is not usually limiting for IBM</a:t>
            </a:r>
          </a:p>
          <a:p>
            <a:r>
              <a:rPr lang="en-US" altLang="en-US" dirty="0" smtClean="0"/>
              <a:t>Topography </a:t>
            </a:r>
            <a:r>
              <a:rPr lang="en-US" altLang="en-US" dirty="0"/>
              <a:t>and mixed stands work in our </a:t>
            </a:r>
            <a:r>
              <a:rPr lang="en-US" altLang="en-US" dirty="0" err="1"/>
              <a:t>favour</a:t>
            </a:r>
            <a:endParaRPr lang="en-US" altLang="en-US" dirty="0"/>
          </a:p>
        </p:txBody>
      </p:sp>
    </p:spTree>
    <p:extLst>
      <p:ext uri="{BB962C8B-B14F-4D97-AF65-F5344CB8AC3E}">
        <p14:creationId xmlns:p14="http://schemas.microsoft.com/office/powerpoint/2010/main" val="73045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7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76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76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76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76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0"/>
            <a:ext cx="10287000" cy="6858000"/>
          </a:xfrm>
          <a:prstGeom prst="rect">
            <a:avLst/>
          </a:prstGeom>
        </p:spPr>
      </p:pic>
      <p:sp>
        <p:nvSpPr>
          <p:cNvPr id="3" name="TextBox 2"/>
          <p:cNvSpPr txBox="1"/>
          <p:nvPr/>
        </p:nvSpPr>
        <p:spPr>
          <a:xfrm>
            <a:off x="7620000" y="2204678"/>
            <a:ext cx="1371600" cy="1200329"/>
          </a:xfrm>
          <a:prstGeom prst="rect">
            <a:avLst/>
          </a:prstGeom>
          <a:noFill/>
        </p:spPr>
        <p:txBody>
          <a:bodyPr wrap="square" rtlCol="0">
            <a:spAutoFit/>
          </a:bodyPr>
          <a:lstStyle/>
          <a:p>
            <a:r>
              <a:rPr lang="en-CA" sz="7200" b="1" dirty="0" smtClean="0">
                <a:solidFill>
                  <a:srgbClr val="FF0000"/>
                </a:solidFill>
                <a:latin typeface="Calibri" pitchFamily="34" charset="0"/>
              </a:rPr>
              <a:t>?s</a:t>
            </a:r>
            <a:endParaRPr lang="en-CA" sz="7200" b="1" dirty="0">
              <a:solidFill>
                <a:srgbClr val="FF0000"/>
              </a:solidFill>
              <a:latin typeface="Calibri" pitchFamily="34" charset="0"/>
            </a:endParaRPr>
          </a:p>
        </p:txBody>
      </p:sp>
    </p:spTree>
    <p:extLst>
      <p:ext uri="{BB962C8B-B14F-4D97-AF65-F5344CB8AC3E}">
        <p14:creationId xmlns:p14="http://schemas.microsoft.com/office/powerpoint/2010/main" val="1759199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BD infestation (2).jpg"/>
          <p:cNvPicPr>
            <a:picLocks noChangeAspect="1"/>
          </p:cNvPicPr>
          <p:nvPr/>
        </p:nvPicPr>
        <p:blipFill>
          <a:blip r:embed="rId3" cstate="print"/>
          <a:stretch>
            <a:fillRect/>
          </a:stretch>
        </p:blipFill>
        <p:spPr>
          <a:xfrm>
            <a:off x="-657136" y="0"/>
            <a:ext cx="10458272" cy="6858000"/>
          </a:xfrm>
          <a:prstGeom prst="rect">
            <a:avLst/>
          </a:prstGeom>
        </p:spPr>
      </p:pic>
      <p:sp>
        <p:nvSpPr>
          <p:cNvPr id="2" name="Title 1"/>
          <p:cNvSpPr>
            <a:spLocks noGrp="1"/>
          </p:cNvSpPr>
          <p:nvPr>
            <p:ph type="ctrTitle"/>
          </p:nvPr>
        </p:nvSpPr>
        <p:spPr>
          <a:xfrm>
            <a:off x="533400" y="-76200"/>
            <a:ext cx="7772400" cy="1470025"/>
          </a:xfrm>
        </p:spPr>
        <p:txBody>
          <a:bodyPr/>
          <a:lstStyle/>
          <a:p>
            <a:r>
              <a:rPr lang="en-CA" dirty="0" smtClean="0">
                <a:solidFill>
                  <a:srgbClr val="FFFF00"/>
                </a:solidFill>
                <a:effectLst>
                  <a:outerShdw blurRad="38100" dist="38100" dir="2700000" algn="tl">
                    <a:srgbClr val="000000">
                      <a:alpha val="43137"/>
                    </a:srgbClr>
                  </a:outerShdw>
                </a:effectLst>
              </a:rPr>
              <a:t>Douglas-fir beetle,</a:t>
            </a:r>
            <a:r>
              <a:rPr lang="en-CA" dirty="0" smtClean="0">
                <a:effectLst>
                  <a:outerShdw blurRad="38100" dist="38100" dir="2700000" algn="tl">
                    <a:srgbClr val="000000">
                      <a:alpha val="43137"/>
                    </a:srgbClr>
                  </a:outerShdw>
                </a:effectLst>
              </a:rPr>
              <a:t/>
            </a:r>
            <a:br>
              <a:rPr lang="en-CA" dirty="0" smtClean="0">
                <a:effectLst>
                  <a:outerShdw blurRad="38100" dist="38100" dir="2700000" algn="tl">
                    <a:srgbClr val="000000">
                      <a:alpha val="43137"/>
                    </a:srgbClr>
                  </a:outerShdw>
                </a:effectLst>
              </a:rPr>
            </a:br>
            <a:r>
              <a:rPr lang="en-CA" dirty="0" smtClean="0">
                <a:effectLst>
                  <a:outerShdw blurRad="38100" dist="38100" dir="2700000" algn="tl">
                    <a:srgbClr val="000000">
                      <a:alpha val="43137"/>
                    </a:srgbClr>
                  </a:outerShdw>
                </a:effectLst>
              </a:rPr>
              <a:t> </a:t>
            </a:r>
            <a:r>
              <a:rPr lang="en-CA" i="1" dirty="0" smtClean="0">
                <a:effectLst>
                  <a:outerShdw blurRad="38100" dist="38100" dir="2700000" algn="tl">
                    <a:srgbClr val="000000">
                      <a:alpha val="43137"/>
                    </a:srgbClr>
                  </a:outerShdw>
                </a:effectLst>
              </a:rPr>
              <a:t> Dendroctonus pseudotsugae </a:t>
            </a:r>
            <a:r>
              <a:rPr lang="en-CA" dirty="0" smtClean="0">
                <a:effectLst>
                  <a:outerShdw blurRad="38100" dist="38100" dir="2700000" algn="tl">
                    <a:srgbClr val="000000">
                      <a:alpha val="43137"/>
                    </a:srgbClr>
                  </a:outerShdw>
                </a:effectLst>
              </a:rPr>
              <a:t>(</a:t>
            </a:r>
            <a:r>
              <a:rPr lang="en-CA" dirty="0" err="1" smtClean="0">
                <a:effectLst>
                  <a:outerShdw blurRad="38100" dist="38100" dir="2700000" algn="tl">
                    <a:srgbClr val="000000">
                      <a:alpha val="43137"/>
                    </a:srgbClr>
                  </a:outerShdw>
                </a:effectLst>
              </a:rPr>
              <a:t>Hopk</a:t>
            </a:r>
            <a:r>
              <a:rPr lang="en-CA" dirty="0" smtClean="0">
                <a:effectLst>
                  <a:outerShdw blurRad="38100" dist="38100" dir="2700000" algn="tl">
                    <a:srgbClr val="000000">
                      <a:alpha val="43137"/>
                    </a:srgbClr>
                  </a:outerShdw>
                </a:effectLst>
              </a:rPr>
              <a:t>.)</a:t>
            </a:r>
            <a:endParaRPr lang="en-CA"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011638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2771807518"/>
              </p:ext>
            </p:extLst>
          </p:nvPr>
        </p:nvGraphicFramePr>
        <p:xfrm>
          <a:off x="236220" y="281940"/>
          <a:ext cx="8671560" cy="62941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597287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extLst>
              <p:ext uri="{D42A27DB-BD31-4B8C-83A1-F6EECF244321}">
                <p14:modId xmlns:p14="http://schemas.microsoft.com/office/powerpoint/2010/main" val="3681694876"/>
              </p:ext>
            </p:extLst>
          </p:nvPr>
        </p:nvGraphicFramePr>
        <p:xfrm>
          <a:off x="236904" y="284529"/>
          <a:ext cx="8670192" cy="62889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67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r>
              <a:rPr lang="en-CA" dirty="0"/>
              <a:t>Art Stock, Entomologist</a:t>
            </a:r>
            <a:endParaRPr lang="en-US" dirty="0"/>
          </a:p>
        </p:txBody>
      </p:sp>
      <p:sp>
        <p:nvSpPr>
          <p:cNvPr id="166914" name="Rectangle 2"/>
          <p:cNvSpPr>
            <a:spLocks noGrp="1" noChangeArrowheads="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a:t>
            </a:r>
            <a:r>
              <a:rPr lang="en-CA" dirty="0" smtClean="0">
                <a:solidFill>
                  <a:srgbClr val="008000"/>
                </a:solidFill>
                <a:effectLst>
                  <a:outerShdw blurRad="38100" dist="38100" dir="2700000" algn="tl">
                    <a:srgbClr val="000000">
                      <a:alpha val="43137"/>
                    </a:srgbClr>
                  </a:outerShdw>
                </a:effectLst>
              </a:rPr>
              <a:t>beetle: </a:t>
            </a:r>
            <a:r>
              <a:rPr lang="en-CA" dirty="0" smtClean="0">
                <a:solidFill>
                  <a:srgbClr val="0000FF"/>
                </a:solidFill>
                <a:effectLst>
                  <a:outerShdw blurRad="38100" dist="38100" dir="2700000" algn="tl">
                    <a:srgbClr val="000000">
                      <a:alpha val="43137"/>
                    </a:srgbClr>
                  </a:outerShdw>
                </a:effectLst>
              </a:rPr>
              <a:t>Life </a:t>
            </a:r>
            <a:r>
              <a:rPr lang="en-CA" dirty="0">
                <a:solidFill>
                  <a:srgbClr val="0000FF"/>
                </a:solidFill>
                <a:effectLst>
                  <a:outerShdw blurRad="38100" dist="38100" dir="2700000" algn="tl">
                    <a:srgbClr val="000000">
                      <a:alpha val="43137"/>
                    </a:srgbClr>
                  </a:outerShdw>
                </a:effectLst>
              </a:rPr>
              <a:t>cycle</a:t>
            </a:r>
          </a:p>
        </p:txBody>
      </p:sp>
      <p:sp>
        <p:nvSpPr>
          <p:cNvPr id="166915" name="Rectangle 3"/>
          <p:cNvSpPr>
            <a:spLocks noGrp="1" noChangeArrowheads="1"/>
          </p:cNvSpPr>
          <p:nvPr>
            <p:ph type="body" idx="1"/>
          </p:nvPr>
        </p:nvSpPr>
        <p:spPr/>
        <p:txBody>
          <a:bodyPr/>
          <a:lstStyle/>
          <a:p>
            <a:pPr>
              <a:lnSpc>
                <a:spcPct val="90000"/>
              </a:lnSpc>
            </a:pPr>
            <a:r>
              <a:rPr lang="en-CA" dirty="0" smtClean="0"/>
              <a:t>Overwinters </a:t>
            </a:r>
            <a:r>
              <a:rPr lang="en-CA" dirty="0"/>
              <a:t>as (mostly</a:t>
            </a:r>
            <a:r>
              <a:rPr lang="en-CA" dirty="0" smtClean="0"/>
              <a:t>) young adults, some mature larvae (20%)</a:t>
            </a:r>
            <a:endParaRPr lang="en-CA" dirty="0"/>
          </a:p>
          <a:p>
            <a:pPr>
              <a:lnSpc>
                <a:spcPct val="90000"/>
              </a:lnSpc>
            </a:pPr>
            <a:r>
              <a:rPr lang="en-CA" dirty="0" smtClean="0"/>
              <a:t>Overwintering larvae emerge later in summer.</a:t>
            </a:r>
          </a:p>
          <a:p>
            <a:pPr>
              <a:lnSpc>
                <a:spcPct val="90000"/>
              </a:lnSpc>
            </a:pPr>
            <a:r>
              <a:rPr lang="en-CA" dirty="0" smtClean="0"/>
              <a:t>Flight begins in early May (April), continues through July (August)</a:t>
            </a:r>
          </a:p>
          <a:p>
            <a:pPr lvl="1">
              <a:lnSpc>
                <a:spcPct val="90000"/>
              </a:lnSpc>
            </a:pPr>
            <a:r>
              <a:rPr lang="en-CA" dirty="0" smtClean="0"/>
              <a:t>Ambient temperature ≥ 18°</a:t>
            </a:r>
            <a:endParaRPr lang="en-CA" dirty="0"/>
          </a:p>
          <a:p>
            <a:pPr>
              <a:lnSpc>
                <a:spcPct val="90000"/>
              </a:lnSpc>
            </a:pPr>
            <a:r>
              <a:rPr lang="en-CA" dirty="0" smtClean="0"/>
              <a:t>Preferred </a:t>
            </a:r>
            <a:r>
              <a:rPr lang="en-CA" dirty="0"/>
              <a:t>host is </a:t>
            </a:r>
            <a:r>
              <a:rPr lang="en-CA" dirty="0" smtClean="0"/>
              <a:t>recently moribund material, Douglas-fir </a:t>
            </a:r>
            <a:r>
              <a:rPr lang="en-CA" i="1" dirty="0" smtClean="0"/>
              <a:t>or larch</a:t>
            </a:r>
            <a:endParaRPr lang="en-CA" i="1" dirty="0"/>
          </a:p>
        </p:txBody>
      </p:sp>
    </p:spTree>
    <p:extLst>
      <p:ext uri="{BB962C8B-B14F-4D97-AF65-F5344CB8AC3E}">
        <p14:creationId xmlns:p14="http://schemas.microsoft.com/office/powerpoint/2010/main" val="3995572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9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69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69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69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69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CA"/>
              <a:t>Art Stock, Entomologist</a:t>
            </a:r>
            <a:endParaRPr lang="en-US"/>
          </a:p>
        </p:txBody>
      </p:sp>
      <p:sp>
        <p:nvSpPr>
          <p:cNvPr id="172034" name="Rectangle 2"/>
          <p:cNvSpPr>
            <a:spLocks noGrp="1" noChangeArrowheads="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a:t>
            </a:r>
            <a:r>
              <a:rPr lang="en-CA" dirty="0" smtClean="0">
                <a:solidFill>
                  <a:srgbClr val="008000"/>
                </a:solidFill>
                <a:effectLst>
                  <a:outerShdw blurRad="38100" dist="38100" dir="2700000" algn="tl">
                    <a:srgbClr val="000000">
                      <a:alpha val="43137"/>
                    </a:srgbClr>
                  </a:outerShdw>
                </a:effectLst>
              </a:rPr>
              <a:t>beetle: </a:t>
            </a:r>
            <a:r>
              <a:rPr lang="en-CA" dirty="0" smtClean="0">
                <a:solidFill>
                  <a:srgbClr val="0000FF"/>
                </a:solidFill>
              </a:rPr>
              <a:t>Endemic </a:t>
            </a:r>
            <a:r>
              <a:rPr lang="en-CA" dirty="0">
                <a:solidFill>
                  <a:srgbClr val="0000FF"/>
                </a:solidFill>
              </a:rPr>
              <a:t>populations</a:t>
            </a:r>
          </a:p>
        </p:txBody>
      </p:sp>
      <p:sp>
        <p:nvSpPr>
          <p:cNvPr id="172035" name="Rectangle 3"/>
          <p:cNvSpPr>
            <a:spLocks noGrp="1" noChangeArrowheads="1"/>
          </p:cNvSpPr>
          <p:nvPr>
            <p:ph type="body" idx="1"/>
          </p:nvPr>
        </p:nvSpPr>
        <p:spPr/>
        <p:txBody>
          <a:bodyPr/>
          <a:lstStyle/>
          <a:p>
            <a:pPr>
              <a:buNone/>
            </a:pPr>
            <a:r>
              <a:rPr lang="en-CA" sz="2800" dirty="0" smtClean="0">
                <a:solidFill>
                  <a:srgbClr val="008000"/>
                </a:solidFill>
                <a:effectLst>
                  <a:outerShdw blurRad="38100" dist="38100" dir="2700000" algn="tl">
                    <a:srgbClr val="000000">
                      <a:alpha val="43137"/>
                    </a:srgbClr>
                  </a:outerShdw>
                </a:effectLst>
              </a:rPr>
              <a:t>Then:</a:t>
            </a:r>
          </a:p>
          <a:p>
            <a:r>
              <a:rPr lang="en-CA" sz="2800" dirty="0" smtClean="0"/>
              <a:t>Widely </a:t>
            </a:r>
            <a:r>
              <a:rPr lang="en-CA" sz="2800" dirty="0"/>
              <a:t>scattered small spots</a:t>
            </a:r>
          </a:p>
          <a:p>
            <a:r>
              <a:rPr lang="en-CA" sz="2800" dirty="0"/>
              <a:t>1-5 trees centered around recent disturbance</a:t>
            </a:r>
          </a:p>
          <a:p>
            <a:r>
              <a:rPr lang="en-CA" sz="2800" dirty="0" err="1" smtClean="0"/>
              <a:t>Windthrow</a:t>
            </a:r>
            <a:r>
              <a:rPr lang="en-CA" sz="2800" dirty="0" smtClean="0"/>
              <a:t>,  </a:t>
            </a:r>
            <a:r>
              <a:rPr lang="en-CA" sz="2800" dirty="0"/>
              <a:t>lightning, root disease, </a:t>
            </a:r>
            <a:r>
              <a:rPr lang="en-CA" sz="2800" dirty="0" smtClean="0"/>
              <a:t>drought</a:t>
            </a:r>
          </a:p>
          <a:p>
            <a:pPr>
              <a:buNone/>
            </a:pPr>
            <a:r>
              <a:rPr lang="en-CA" sz="2800" b="1" dirty="0" smtClean="0">
                <a:solidFill>
                  <a:srgbClr val="008000"/>
                </a:solidFill>
                <a:effectLst>
                  <a:outerShdw blurRad="38100" dist="38100" dir="2700000" algn="tl">
                    <a:srgbClr val="000000">
                      <a:alpha val="43137"/>
                    </a:srgbClr>
                  </a:outerShdw>
                </a:effectLst>
              </a:rPr>
              <a:t>Now:</a:t>
            </a:r>
          </a:p>
          <a:p>
            <a:r>
              <a:rPr lang="en-CA" sz="2800" dirty="0" smtClean="0"/>
              <a:t>As above, but also dry rocky sites and rich wetter sites, with high levels of cumulative damage</a:t>
            </a:r>
            <a:r>
              <a:rPr lang="en-CA" dirty="0" smtClean="0"/>
              <a:t>.  </a:t>
            </a:r>
            <a:r>
              <a:rPr lang="en-CA" sz="2800" dirty="0" smtClean="0"/>
              <a:t>Therefore, high background population levels.</a:t>
            </a:r>
            <a:endParaRPr lang="en-CA" sz="2800" dirty="0"/>
          </a:p>
        </p:txBody>
      </p:sp>
    </p:spTree>
    <p:extLst>
      <p:ext uri="{BB962C8B-B14F-4D97-AF65-F5344CB8AC3E}">
        <p14:creationId xmlns:p14="http://schemas.microsoft.com/office/powerpoint/2010/main" val="337783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2035">
                                            <p:txEl>
                                              <p:pRg st="0" end="0"/>
                                            </p:txEl>
                                          </p:spTgt>
                                        </p:tgtEl>
                                        <p:attrNameLst>
                                          <p:attrName>style.visibility</p:attrName>
                                        </p:attrNameLst>
                                      </p:cBhvr>
                                      <p:to>
                                        <p:strVal val="visible"/>
                                      </p:to>
                                    </p:set>
                                    <p:anim calcmode="lin" valueType="num">
                                      <p:cBhvr additive="base">
                                        <p:cTn id="7" dur="500" fill="hold"/>
                                        <p:tgtEl>
                                          <p:spTgt spid="1720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20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2035">
                                            <p:txEl>
                                              <p:pRg st="1" end="1"/>
                                            </p:txEl>
                                          </p:spTgt>
                                        </p:tgtEl>
                                        <p:attrNameLst>
                                          <p:attrName>style.visibility</p:attrName>
                                        </p:attrNameLst>
                                      </p:cBhvr>
                                      <p:to>
                                        <p:strVal val="visible"/>
                                      </p:to>
                                    </p:set>
                                    <p:anim calcmode="lin" valueType="num">
                                      <p:cBhvr additive="base">
                                        <p:cTn id="13" dur="500" fill="hold"/>
                                        <p:tgtEl>
                                          <p:spTgt spid="1720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20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2035">
                                            <p:txEl>
                                              <p:pRg st="2" end="2"/>
                                            </p:txEl>
                                          </p:spTgt>
                                        </p:tgtEl>
                                        <p:attrNameLst>
                                          <p:attrName>style.visibility</p:attrName>
                                        </p:attrNameLst>
                                      </p:cBhvr>
                                      <p:to>
                                        <p:strVal val="visible"/>
                                      </p:to>
                                    </p:set>
                                    <p:anim calcmode="lin" valueType="num">
                                      <p:cBhvr additive="base">
                                        <p:cTn id="19" dur="500" fill="hold"/>
                                        <p:tgtEl>
                                          <p:spTgt spid="1720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20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2035">
                                            <p:txEl>
                                              <p:pRg st="3" end="3"/>
                                            </p:txEl>
                                          </p:spTgt>
                                        </p:tgtEl>
                                        <p:attrNameLst>
                                          <p:attrName>style.visibility</p:attrName>
                                        </p:attrNameLst>
                                      </p:cBhvr>
                                      <p:to>
                                        <p:strVal val="visible"/>
                                      </p:to>
                                    </p:set>
                                    <p:anim calcmode="lin" valueType="num">
                                      <p:cBhvr additive="base">
                                        <p:cTn id="25" dur="500" fill="hold"/>
                                        <p:tgtEl>
                                          <p:spTgt spid="1720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20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2035">
                                            <p:txEl>
                                              <p:pRg st="4" end="4"/>
                                            </p:txEl>
                                          </p:spTgt>
                                        </p:tgtEl>
                                        <p:attrNameLst>
                                          <p:attrName>style.visibility</p:attrName>
                                        </p:attrNameLst>
                                      </p:cBhvr>
                                      <p:to>
                                        <p:strVal val="visible"/>
                                      </p:to>
                                    </p:set>
                                    <p:anim calcmode="lin" valueType="num">
                                      <p:cBhvr additive="base">
                                        <p:cTn id="31" dur="500" fill="hold"/>
                                        <p:tgtEl>
                                          <p:spTgt spid="17203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20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2035">
                                            <p:txEl>
                                              <p:pRg st="5" end="5"/>
                                            </p:txEl>
                                          </p:spTgt>
                                        </p:tgtEl>
                                        <p:attrNameLst>
                                          <p:attrName>style.visibility</p:attrName>
                                        </p:attrNameLst>
                                      </p:cBhvr>
                                      <p:to>
                                        <p:strVal val="visible"/>
                                      </p:to>
                                    </p:set>
                                    <p:anim calcmode="lin" valueType="num">
                                      <p:cBhvr additive="base">
                                        <p:cTn id="37" dur="500" fill="hold"/>
                                        <p:tgtEl>
                                          <p:spTgt spid="17203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203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CA"/>
              <a:t>Art Stock, Entomologist</a:t>
            </a:r>
            <a:endParaRPr lang="en-US"/>
          </a:p>
        </p:txBody>
      </p:sp>
      <p:sp>
        <p:nvSpPr>
          <p:cNvPr id="173058" name="Rectangle 2"/>
          <p:cNvSpPr>
            <a:spLocks noGrp="1" noChangeArrowheads="1"/>
          </p:cNvSpPr>
          <p:nvPr>
            <p:ph type="title"/>
          </p:nvPr>
        </p:nvSpPr>
        <p:spPr>
          <a:xfrm>
            <a:off x="457200" y="274638"/>
            <a:ext cx="8534400" cy="1143000"/>
          </a:xfrm>
        </p:spPr>
        <p:txBody>
          <a:bodyPr/>
          <a:lstStyle/>
          <a:p>
            <a:r>
              <a:rPr lang="en-CA" dirty="0">
                <a:solidFill>
                  <a:srgbClr val="008000"/>
                </a:solidFill>
                <a:effectLst>
                  <a:outerShdw blurRad="38100" dist="38100" dir="2700000" algn="tl">
                    <a:srgbClr val="000000">
                      <a:alpha val="43137"/>
                    </a:srgbClr>
                  </a:outerShdw>
                </a:effectLst>
              </a:rPr>
              <a:t>Douglas-fir beetle</a:t>
            </a:r>
            <a:r>
              <a:rPr lang="en-CA" dirty="0" smtClean="0">
                <a:solidFill>
                  <a:srgbClr val="008000"/>
                </a:solidFill>
                <a:effectLst>
                  <a:outerShdw blurRad="38100" dist="38100" dir="2700000" algn="tl">
                    <a:srgbClr val="000000">
                      <a:alpha val="43137"/>
                    </a:srgbClr>
                  </a:outerShdw>
                </a:effectLst>
              </a:rPr>
              <a:t>: </a:t>
            </a:r>
            <a:r>
              <a:rPr lang="en-CA" dirty="0" smtClean="0">
                <a:solidFill>
                  <a:srgbClr val="0000FF"/>
                </a:solidFill>
              </a:rPr>
              <a:t>Incipient </a:t>
            </a:r>
            <a:r>
              <a:rPr lang="en-CA" dirty="0">
                <a:solidFill>
                  <a:srgbClr val="0000FF"/>
                </a:solidFill>
              </a:rPr>
              <a:t>populations</a:t>
            </a:r>
          </a:p>
        </p:txBody>
      </p:sp>
      <p:sp>
        <p:nvSpPr>
          <p:cNvPr id="173059" name="Rectangle 3"/>
          <p:cNvSpPr>
            <a:spLocks noGrp="1" noChangeArrowheads="1"/>
          </p:cNvSpPr>
          <p:nvPr>
            <p:ph type="body" idx="1"/>
          </p:nvPr>
        </p:nvSpPr>
        <p:spPr/>
        <p:txBody>
          <a:bodyPr/>
          <a:lstStyle/>
          <a:p>
            <a:r>
              <a:rPr lang="en-CA" dirty="0"/>
              <a:t>Population buildup usually </a:t>
            </a:r>
            <a:r>
              <a:rPr lang="en-CA" dirty="0" smtClean="0"/>
              <a:t>follows:</a:t>
            </a:r>
          </a:p>
          <a:p>
            <a:pPr lvl="1"/>
            <a:r>
              <a:rPr lang="en-CA" dirty="0" smtClean="0"/>
              <a:t>large </a:t>
            </a:r>
            <a:r>
              <a:rPr lang="en-CA" dirty="0"/>
              <a:t>accumulations of windthrow</a:t>
            </a:r>
            <a:r>
              <a:rPr lang="en-CA" dirty="0" smtClean="0"/>
              <a:t>, snow breakage, </a:t>
            </a:r>
            <a:r>
              <a:rPr lang="en-CA" dirty="0"/>
              <a:t>logging debris</a:t>
            </a:r>
            <a:r>
              <a:rPr lang="en-CA" dirty="0" smtClean="0"/>
              <a:t>,</a:t>
            </a:r>
          </a:p>
          <a:p>
            <a:pPr lvl="1"/>
            <a:r>
              <a:rPr lang="en-CA" dirty="0" smtClean="0"/>
              <a:t>Douglas-fir tussock moth defoliation (also spruce budworm?),</a:t>
            </a:r>
          </a:p>
          <a:p>
            <a:pPr lvl="1"/>
            <a:r>
              <a:rPr lang="en-CA" dirty="0" smtClean="0">
                <a:solidFill>
                  <a:srgbClr val="FF0000"/>
                </a:solidFill>
              </a:rPr>
              <a:t>fire </a:t>
            </a:r>
            <a:r>
              <a:rPr lang="en-CA" dirty="0">
                <a:solidFill>
                  <a:srgbClr val="FF0000"/>
                </a:solidFill>
              </a:rPr>
              <a:t>damaged </a:t>
            </a:r>
            <a:r>
              <a:rPr lang="en-CA" dirty="0" smtClean="0">
                <a:solidFill>
                  <a:srgbClr val="FF0000"/>
                </a:solidFill>
              </a:rPr>
              <a:t>trees,</a:t>
            </a:r>
          </a:p>
          <a:p>
            <a:pPr lvl="1"/>
            <a:r>
              <a:rPr lang="en-CA" dirty="0" smtClean="0"/>
              <a:t>(drought?) </a:t>
            </a:r>
            <a:endParaRPr lang="en-CA" dirty="0"/>
          </a:p>
          <a:p>
            <a:r>
              <a:rPr lang="en-CA" dirty="0"/>
              <a:t>Subsequent attack on standing </a:t>
            </a:r>
            <a:r>
              <a:rPr lang="en-CA" dirty="0" smtClean="0"/>
              <a:t>trees, </a:t>
            </a:r>
            <a:r>
              <a:rPr lang="en-CA" dirty="0"/>
              <a:t>generally </a:t>
            </a:r>
            <a:r>
              <a:rPr lang="en-CA" dirty="0" smtClean="0"/>
              <a:t>larger</a:t>
            </a:r>
            <a:r>
              <a:rPr lang="en-CA" dirty="0"/>
              <a:t>, older </a:t>
            </a:r>
            <a:r>
              <a:rPr lang="en-CA" dirty="0" smtClean="0"/>
              <a:t>trees</a:t>
            </a:r>
          </a:p>
          <a:p>
            <a:pPr marL="0" indent="0">
              <a:buNone/>
            </a:pPr>
            <a:endParaRPr lang="en-CA" dirty="0"/>
          </a:p>
        </p:txBody>
      </p:sp>
    </p:spTree>
    <p:extLst>
      <p:ext uri="{BB962C8B-B14F-4D97-AF65-F5344CB8AC3E}">
        <p14:creationId xmlns:p14="http://schemas.microsoft.com/office/powerpoint/2010/main" val="374275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0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30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305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305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30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CA" dirty="0" smtClean="0"/>
              <a:t>Drought kill and DFB,  Kalamalka Lake</a:t>
            </a:r>
            <a:endParaRPr lang="en-CA" dirty="0"/>
          </a:p>
        </p:txBody>
      </p:sp>
      <p:pic>
        <p:nvPicPr>
          <p:cNvPr id="4" name="Picture 4" descr="Drought type 1-2"/>
          <p:cNvPicPr>
            <a:picLocks noGrp="1" noChangeAspect="1" noChangeArrowheads="1"/>
          </p:cNvPicPr>
          <p:nvPr>
            <p:ph idx="1"/>
          </p:nvPr>
        </p:nvPicPr>
        <p:blipFill>
          <a:blip r:embed="rId3" cstate="print"/>
          <a:srcRect/>
          <a:stretch>
            <a:fillRect/>
          </a:stretch>
        </p:blipFill>
        <p:spPr bwMode="auto">
          <a:xfrm>
            <a:off x="304800" y="1172537"/>
            <a:ext cx="8534400" cy="5380663"/>
          </a:xfrm>
          <a:prstGeom prst="rect">
            <a:avLst/>
          </a:prstGeom>
          <a:noFill/>
        </p:spPr>
      </p:pic>
    </p:spTree>
    <p:extLst>
      <p:ext uri="{BB962C8B-B14F-4D97-AF65-F5344CB8AC3E}">
        <p14:creationId xmlns:p14="http://schemas.microsoft.com/office/powerpoint/2010/main" val="16171848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extLst>
              <p:ext uri="{D42A27DB-BD31-4B8C-83A1-F6EECF244321}">
                <p14:modId xmlns:p14="http://schemas.microsoft.com/office/powerpoint/2010/main" val="174539042"/>
              </p:ext>
            </p:extLst>
          </p:nvPr>
        </p:nvGraphicFramePr>
        <p:xfrm>
          <a:off x="0" y="228600"/>
          <a:ext cx="8991600" cy="6324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4724400" y="3962400"/>
            <a:ext cx="2895600" cy="923330"/>
          </a:xfrm>
          <a:prstGeom prst="rect">
            <a:avLst/>
          </a:prstGeom>
          <a:noFill/>
        </p:spPr>
        <p:txBody>
          <a:bodyPr wrap="square" rtlCol="0">
            <a:spAutoFit/>
          </a:bodyPr>
          <a:lstStyle/>
          <a:p>
            <a:r>
              <a:rPr lang="en-CA" sz="1800" b="1" dirty="0" smtClean="0">
                <a:solidFill>
                  <a:schemeClr val="bg1"/>
                </a:solidFill>
                <a:latin typeface="Calibri" panose="020F0502020204030204" pitchFamily="34" charset="0"/>
                <a:cs typeface="Calibri" panose="020F0502020204030204" pitchFamily="34" charset="0"/>
              </a:rPr>
              <a:t>Blowdown in winter 1996 absorbed most beetles = few mapped reds in 1997</a:t>
            </a:r>
            <a:endParaRPr lang="en-CA" sz="1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60240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beetle</a:t>
            </a:r>
            <a:r>
              <a:rPr lang="en-CA" dirty="0" smtClean="0">
                <a:solidFill>
                  <a:srgbClr val="008000"/>
                </a:solidFill>
                <a:effectLst>
                  <a:outerShdw blurRad="38100" dist="38100" dir="2700000" algn="tl">
                    <a:srgbClr val="000000">
                      <a:alpha val="43137"/>
                    </a:srgbClr>
                  </a:outerShdw>
                </a:effectLst>
              </a:rPr>
              <a:t>:</a:t>
            </a:r>
            <a:br>
              <a:rPr lang="en-CA" dirty="0" smtClean="0">
                <a:solidFill>
                  <a:srgbClr val="008000"/>
                </a:solidFill>
                <a:effectLst>
                  <a:outerShdw blurRad="38100" dist="38100" dir="2700000" algn="tl">
                    <a:srgbClr val="000000">
                      <a:alpha val="43137"/>
                    </a:srgbClr>
                  </a:outerShdw>
                </a:effectLst>
              </a:rPr>
            </a:br>
            <a:r>
              <a:rPr lang="en-CA" dirty="0" smtClean="0">
                <a:solidFill>
                  <a:srgbClr val="0000FF"/>
                </a:solidFill>
              </a:rPr>
              <a:t>Course of an infestation</a:t>
            </a:r>
            <a:endParaRPr lang="en-CA" dirty="0">
              <a:solidFill>
                <a:srgbClr val="0000FF"/>
              </a:solidFill>
            </a:endParaRPr>
          </a:p>
        </p:txBody>
      </p:sp>
      <p:sp>
        <p:nvSpPr>
          <p:cNvPr id="3" name="Content Placeholder 2"/>
          <p:cNvSpPr>
            <a:spLocks noGrp="1"/>
          </p:cNvSpPr>
          <p:nvPr>
            <p:ph idx="1"/>
          </p:nvPr>
        </p:nvSpPr>
        <p:spPr/>
        <p:txBody>
          <a:bodyPr/>
          <a:lstStyle/>
          <a:p>
            <a:r>
              <a:rPr lang="en-CA" dirty="0"/>
              <a:t>Reductions in Douglas-fir basal area 40-70 </a:t>
            </a:r>
            <a:r>
              <a:rPr lang="en-CA" dirty="0" smtClean="0"/>
              <a:t>percent</a:t>
            </a:r>
          </a:p>
          <a:p>
            <a:pPr eaLnBrk="1" fontAlgn="ctr" hangingPunct="1"/>
            <a:r>
              <a:rPr lang="en-US" dirty="0" smtClean="0"/>
              <a:t>Duration </a:t>
            </a:r>
            <a:r>
              <a:rPr lang="en-US" dirty="0"/>
              <a:t>of attack cycle</a:t>
            </a:r>
            <a:endParaRPr lang="en-CA" dirty="0"/>
          </a:p>
          <a:p>
            <a:pPr lvl="1" eaLnBrk="1" fontAlgn="ctr" hangingPunct="1"/>
            <a:r>
              <a:rPr lang="en-US" b="0" dirty="0"/>
              <a:t>Possibly 6-10 years in south-east BC, 5 years in central BC.</a:t>
            </a:r>
            <a:endParaRPr lang="en-CA" b="0" dirty="0"/>
          </a:p>
          <a:p>
            <a:pPr marL="0" indent="0">
              <a:buNone/>
            </a:pPr>
            <a:endParaRPr lang="en-CA" dirty="0"/>
          </a:p>
        </p:txBody>
      </p:sp>
    </p:spTree>
    <p:extLst>
      <p:ext uri="{BB962C8B-B14F-4D97-AF65-F5344CB8AC3E}">
        <p14:creationId xmlns:p14="http://schemas.microsoft.com/office/powerpoint/2010/main" val="341454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beetle management</a:t>
            </a:r>
            <a:r>
              <a:rPr lang="en-CA" dirty="0" smtClean="0">
                <a:solidFill>
                  <a:srgbClr val="008000"/>
                </a:solidFill>
                <a:effectLst>
                  <a:outerShdw blurRad="38100" dist="38100" dir="2700000" algn="tl">
                    <a:srgbClr val="000000">
                      <a:alpha val="43137"/>
                    </a:srgbClr>
                  </a:outerShdw>
                </a:effectLst>
              </a:rPr>
              <a:t>:</a:t>
            </a:r>
            <a:br>
              <a:rPr lang="en-CA" dirty="0" smtClean="0">
                <a:solidFill>
                  <a:srgbClr val="008000"/>
                </a:solidFill>
                <a:effectLst>
                  <a:outerShdw blurRad="38100" dist="38100" dir="2700000" algn="tl">
                    <a:srgbClr val="000000">
                      <a:alpha val="43137"/>
                    </a:srgbClr>
                  </a:outerShdw>
                </a:effectLst>
              </a:rPr>
            </a:br>
            <a:r>
              <a:rPr lang="en-CA" dirty="0" smtClean="0">
                <a:solidFill>
                  <a:srgbClr val="0000FF"/>
                </a:solidFill>
              </a:rPr>
              <a:t>Survey issues</a:t>
            </a:r>
            <a:endParaRPr lang="en-CA" dirty="0">
              <a:solidFill>
                <a:srgbClr val="0000FF"/>
              </a:solidFill>
            </a:endParaRPr>
          </a:p>
        </p:txBody>
      </p:sp>
      <p:sp>
        <p:nvSpPr>
          <p:cNvPr id="3" name="Content Placeholder 2"/>
          <p:cNvSpPr>
            <a:spLocks noGrp="1"/>
          </p:cNvSpPr>
          <p:nvPr>
            <p:ph idx="1"/>
          </p:nvPr>
        </p:nvSpPr>
        <p:spPr>
          <a:xfrm>
            <a:off x="457200" y="1600200"/>
            <a:ext cx="8229600" cy="4724400"/>
          </a:xfrm>
        </p:spPr>
        <p:txBody>
          <a:bodyPr/>
          <a:lstStyle/>
          <a:p>
            <a:pPr eaLnBrk="1" fontAlgn="ctr" hangingPunct="1"/>
            <a:r>
              <a:rPr lang="en-CA" sz="2800" dirty="0" smtClean="0"/>
              <a:t>Of </a:t>
            </a:r>
            <a:r>
              <a:rPr lang="en-CA" sz="2800" dirty="0"/>
              <a:t>trees with frass on the bole, 88% will be successfully attacked.</a:t>
            </a:r>
          </a:p>
          <a:p>
            <a:pPr eaLnBrk="1" fontAlgn="ctr" hangingPunct="1"/>
            <a:r>
              <a:rPr lang="en-CA" sz="2800" dirty="0"/>
              <a:t>Only 30 % of trees will have attack at DBH </a:t>
            </a:r>
            <a:r>
              <a:rPr lang="en-CA" sz="2800" dirty="0" smtClean="0"/>
              <a:t>(maybe more in in </a:t>
            </a:r>
            <a:r>
              <a:rPr lang="en-CA" sz="2800" dirty="0"/>
              <a:t>dryer </a:t>
            </a:r>
            <a:r>
              <a:rPr lang="en-CA" sz="2800" i="1" dirty="0"/>
              <a:t>vs. </a:t>
            </a:r>
            <a:r>
              <a:rPr lang="en-CA" sz="2800" dirty="0"/>
              <a:t>wetter BECs?).</a:t>
            </a:r>
          </a:p>
          <a:p>
            <a:pPr eaLnBrk="1" fontAlgn="ctr" hangingPunct="1"/>
            <a:r>
              <a:rPr lang="en-US" sz="2800" dirty="0" smtClean="0"/>
              <a:t>Attack </a:t>
            </a:r>
            <a:r>
              <a:rPr lang="en-US" sz="2800" dirty="0"/>
              <a:t>is best estimated using frass above 2 m, and considering woodborers at dbh as indicators on green trees.</a:t>
            </a:r>
          </a:p>
          <a:p>
            <a:pPr eaLnBrk="1" fontAlgn="ctr" hangingPunct="1"/>
            <a:r>
              <a:rPr lang="en-US" sz="2800" dirty="0">
                <a:solidFill>
                  <a:srgbClr val="FF0000"/>
                </a:solidFill>
              </a:rPr>
              <a:t>Look up </a:t>
            </a:r>
            <a:r>
              <a:rPr lang="en-US" sz="2800" dirty="0"/>
              <a:t>for pitch streams, frass.</a:t>
            </a:r>
            <a:endParaRPr lang="en-CA" sz="2800" dirty="0"/>
          </a:p>
          <a:p>
            <a:pPr eaLnBrk="1" fontAlgn="ctr" hangingPunct="1"/>
            <a:r>
              <a:rPr lang="en-US" sz="2800" dirty="0"/>
              <a:t>June-Sept is </a:t>
            </a:r>
            <a:r>
              <a:rPr lang="en-US" sz="2800" dirty="0" smtClean="0"/>
              <a:t>best:  </a:t>
            </a:r>
            <a:r>
              <a:rPr lang="en-US" sz="2800" dirty="0"/>
              <a:t>More frass is more visible.</a:t>
            </a:r>
          </a:p>
          <a:p>
            <a:endParaRPr lang="en-CA" dirty="0"/>
          </a:p>
        </p:txBody>
      </p:sp>
    </p:spTree>
    <p:extLst>
      <p:ext uri="{BB962C8B-B14F-4D97-AF65-F5344CB8AC3E}">
        <p14:creationId xmlns:p14="http://schemas.microsoft.com/office/powerpoint/2010/main" val="52910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Douglas-fir beetle and </a:t>
            </a:r>
            <a:r>
              <a:rPr lang="en-US" sz="2400" dirty="0" err="1"/>
              <a:t>clerid</a:t>
            </a:r>
            <a:r>
              <a:rPr lang="en-US" sz="2400" dirty="0"/>
              <a:t> catch in baited funnel traps, as </a:t>
            </a:r>
            <a:r>
              <a:rPr lang="en-US" sz="2400" dirty="0" err="1"/>
              <a:t>as</a:t>
            </a:r>
            <a:r>
              <a:rPr lang="en-US" sz="2400" dirty="0"/>
              <a:t> cumulative percent of annual total, May - August 2014, Pend D'Oreille area, Arrow TSA</a:t>
            </a:r>
            <a:r>
              <a:rPr lang="en-US" sz="2400" dirty="0" smtClean="0"/>
              <a:t>.</a:t>
            </a:r>
            <a:endParaRPr lang="en-CA" sz="2400" dirty="0"/>
          </a:p>
        </p:txBody>
      </p:sp>
      <p:graphicFrame>
        <p:nvGraphicFramePr>
          <p:cNvPr id="3" name="Chart 2"/>
          <p:cNvGraphicFramePr>
            <a:graphicFrameLocks noChangeAspect="1"/>
          </p:cNvGraphicFramePr>
          <p:nvPr>
            <p:extLst>
              <p:ext uri="{D42A27DB-BD31-4B8C-83A1-F6EECF244321}">
                <p14:modId xmlns:p14="http://schemas.microsoft.com/office/powerpoint/2010/main" val="2147025883"/>
              </p:ext>
            </p:extLst>
          </p:nvPr>
        </p:nvGraphicFramePr>
        <p:xfrm>
          <a:off x="271886" y="1371600"/>
          <a:ext cx="8567314" cy="5181600"/>
        </p:xfrm>
        <a:graphic>
          <a:graphicData uri="http://schemas.openxmlformats.org/drawingml/2006/chart">
            <c:chart xmlns:c="http://schemas.openxmlformats.org/drawingml/2006/chart" xmlns:r="http://schemas.openxmlformats.org/officeDocument/2006/relationships" r:id="rId3"/>
          </a:graphicData>
        </a:graphic>
      </p:graphicFrame>
      <p:sp>
        <p:nvSpPr>
          <p:cNvPr id="4" name="Left Arrow 3"/>
          <p:cNvSpPr/>
          <p:nvPr/>
        </p:nvSpPr>
        <p:spPr>
          <a:xfrm rot="2866428">
            <a:off x="6197634" y="2678813"/>
            <a:ext cx="2667000" cy="838200"/>
          </a:xfrm>
          <a:prstGeom prst="leftArrow">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16 July</a:t>
            </a:r>
            <a:endParaRPr lang="en-CA" dirty="0"/>
          </a:p>
        </p:txBody>
      </p:sp>
      <p:sp>
        <p:nvSpPr>
          <p:cNvPr id="5" name="Left Arrow 4"/>
          <p:cNvSpPr/>
          <p:nvPr/>
        </p:nvSpPr>
        <p:spPr>
          <a:xfrm>
            <a:off x="1371600" y="5181600"/>
            <a:ext cx="2514600" cy="941832"/>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Early!</a:t>
            </a:r>
            <a:endParaRPr lang="en-CA" dirty="0"/>
          </a:p>
        </p:txBody>
      </p:sp>
    </p:spTree>
    <p:extLst>
      <p:ext uri="{BB962C8B-B14F-4D97-AF65-F5344CB8AC3E}">
        <p14:creationId xmlns:p14="http://schemas.microsoft.com/office/powerpoint/2010/main" val="401657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Douglas-fir beetle and </a:t>
            </a:r>
            <a:r>
              <a:rPr lang="en-US" sz="2400" dirty="0" err="1"/>
              <a:t>clerid</a:t>
            </a:r>
            <a:r>
              <a:rPr lang="en-US" sz="2400" dirty="0"/>
              <a:t> catch in baited funnel traps, as </a:t>
            </a:r>
            <a:r>
              <a:rPr lang="en-US" sz="2400" dirty="0" smtClean="0"/>
              <a:t> </a:t>
            </a:r>
            <a:r>
              <a:rPr lang="en-US" sz="2400" dirty="0"/>
              <a:t>cumulative percent of annual total, May - August 2015, Pend D'Oreille area, Arrow TSA</a:t>
            </a:r>
            <a:r>
              <a:rPr lang="en-US" sz="2400" dirty="0" smtClean="0"/>
              <a:t>.</a:t>
            </a:r>
            <a:endParaRPr lang="en-CA" sz="2400" dirty="0"/>
          </a:p>
        </p:txBody>
      </p:sp>
      <p:graphicFrame>
        <p:nvGraphicFramePr>
          <p:cNvPr id="3" name="Chart 2"/>
          <p:cNvGraphicFramePr>
            <a:graphicFrameLocks noChangeAspect="1"/>
          </p:cNvGraphicFramePr>
          <p:nvPr>
            <p:extLst>
              <p:ext uri="{D42A27DB-BD31-4B8C-83A1-F6EECF244321}">
                <p14:modId xmlns:p14="http://schemas.microsoft.com/office/powerpoint/2010/main" val="3299745307"/>
              </p:ext>
            </p:extLst>
          </p:nvPr>
        </p:nvGraphicFramePr>
        <p:xfrm>
          <a:off x="167005" y="1219200"/>
          <a:ext cx="8672195" cy="5410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239683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0" name="Picture 4" descr="sb flight"/>
          <p:cNvPicPr>
            <a:picLocks noGrp="1" noChangeAspect="1" noChangeArrowheads="1"/>
          </p:cNvPicPr>
          <p:nvPr>
            <p:ph idx="1"/>
          </p:nvPr>
        </p:nvPicPr>
        <p:blipFill>
          <a:blip r:embed="rId3" cstate="print"/>
          <a:srcRect/>
          <a:stretch>
            <a:fillRect/>
          </a:stretch>
        </p:blipFill>
        <p:spPr>
          <a:xfrm>
            <a:off x="152400" y="724589"/>
            <a:ext cx="6226440" cy="6133411"/>
          </a:xfrm>
          <a:noFill/>
          <a:ln/>
        </p:spPr>
      </p:pic>
      <p:sp>
        <p:nvSpPr>
          <p:cNvPr id="6" name="Right Arrow 5"/>
          <p:cNvSpPr/>
          <p:nvPr/>
        </p:nvSpPr>
        <p:spPr>
          <a:xfrm rot="689077" flipH="1">
            <a:off x="1947176" y="5432722"/>
            <a:ext cx="3364567" cy="7620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FF0000"/>
                </a:solidFill>
              </a:rPr>
              <a:t>Felled or blowdown</a:t>
            </a:r>
            <a:endParaRPr lang="en-CA" b="1" dirty="0">
              <a:solidFill>
                <a:srgbClr val="FF0000"/>
              </a:solidFill>
            </a:endParaRPr>
          </a:p>
        </p:txBody>
      </p:sp>
      <p:sp>
        <p:nvSpPr>
          <p:cNvPr id="7" name="Right Arrow 6"/>
          <p:cNvSpPr/>
          <p:nvPr/>
        </p:nvSpPr>
        <p:spPr>
          <a:xfrm rot="689077" flipH="1">
            <a:off x="1897033" y="4656777"/>
            <a:ext cx="4091648" cy="7620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FF0000"/>
                </a:solidFill>
              </a:rPr>
              <a:t>Slash and high stumps</a:t>
            </a:r>
            <a:endParaRPr lang="en-CA" b="1" dirty="0">
              <a:solidFill>
                <a:srgbClr val="FF0000"/>
              </a:solidFill>
            </a:endParaRPr>
          </a:p>
        </p:txBody>
      </p:sp>
      <p:sp>
        <p:nvSpPr>
          <p:cNvPr id="8" name="Right Arrow 7"/>
          <p:cNvSpPr/>
          <p:nvPr/>
        </p:nvSpPr>
        <p:spPr>
          <a:xfrm rot="689077" flipH="1">
            <a:off x="2282225" y="3968776"/>
            <a:ext cx="3816814" cy="792688"/>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FF0000"/>
                </a:solidFill>
              </a:rPr>
              <a:t>Wind or snow damage</a:t>
            </a:r>
            <a:endParaRPr lang="en-CA" b="1" dirty="0">
              <a:solidFill>
                <a:srgbClr val="FF0000"/>
              </a:solidFill>
            </a:endParaRPr>
          </a:p>
        </p:txBody>
      </p:sp>
      <p:sp>
        <p:nvSpPr>
          <p:cNvPr id="10" name="Right Arrow 9"/>
          <p:cNvSpPr/>
          <p:nvPr/>
        </p:nvSpPr>
        <p:spPr>
          <a:xfrm rot="9968193" flipH="1" flipV="1">
            <a:off x="562193" y="2712775"/>
            <a:ext cx="4290945" cy="762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t>Attack on standing trees</a:t>
            </a:r>
            <a:endParaRPr lang="en-CA" b="1" dirty="0"/>
          </a:p>
        </p:txBody>
      </p:sp>
      <p:sp>
        <p:nvSpPr>
          <p:cNvPr id="14" name="Title 1"/>
          <p:cNvSpPr txBox="1">
            <a:spLocks/>
          </p:cNvSpPr>
          <p:nvPr/>
        </p:nvSpPr>
        <p:spPr bwMode="auto">
          <a:xfrm>
            <a:off x="-762000" y="0"/>
            <a:ext cx="7467600" cy="11430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0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Douglas-fir beetle management: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000" b="1" i="0" u="none" strike="noStrike" kern="0" cap="none" spc="0" normalizeH="0" baseline="0" noProof="0" dirty="0" smtClean="0">
                <a:ln>
                  <a:noFill/>
                </a:ln>
                <a:solidFill>
                  <a:srgbClr val="FF0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Clean up!</a:t>
            </a:r>
            <a:endParaRPr kumimoji="0" lang="en-CA" sz="3000" b="1" i="0" u="none" strike="noStrike" kern="0" cap="none" spc="0" normalizeH="0" baseline="0" noProof="0" dirty="0">
              <a:ln>
                <a:noFill/>
              </a:ln>
              <a:solidFill>
                <a:srgbClr val="FF0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endParaRPr>
          </a:p>
        </p:txBody>
      </p:sp>
      <p:sp>
        <p:nvSpPr>
          <p:cNvPr id="2" name="TextBox 1"/>
          <p:cNvSpPr txBox="1"/>
          <p:nvPr/>
        </p:nvSpPr>
        <p:spPr>
          <a:xfrm>
            <a:off x="5943600" y="990600"/>
            <a:ext cx="3200400" cy="1200329"/>
          </a:xfrm>
          <a:prstGeom prst="rect">
            <a:avLst/>
          </a:prstGeom>
          <a:noFill/>
        </p:spPr>
        <p:txBody>
          <a:bodyPr wrap="square" rtlCol="0">
            <a:spAutoFit/>
          </a:bodyPr>
          <a:lstStyle/>
          <a:p>
            <a:pPr marL="342900" indent="-342900">
              <a:buFont typeface="Arial" panose="020B0604020202020204" pitchFamily="34" charset="0"/>
              <a:buChar char="•"/>
            </a:pPr>
            <a:r>
              <a:rPr lang="en-CA" b="1" dirty="0" smtClean="0">
                <a:solidFill>
                  <a:schemeClr val="bg1"/>
                </a:solidFill>
                <a:latin typeface="Calibri" panose="020F0502020204030204" pitchFamily="34" charset="0"/>
                <a:cs typeface="Calibri" panose="020F0502020204030204" pitchFamily="34" charset="0"/>
              </a:rPr>
              <a:t>Piece size?  </a:t>
            </a:r>
            <a:r>
              <a:rPr lang="en-CA" b="1" dirty="0" smtClean="0">
                <a:solidFill>
                  <a:srgbClr val="FF0000"/>
                </a:solidFill>
                <a:latin typeface="Calibri" panose="020F0502020204030204" pitchFamily="34" charset="0"/>
                <a:cs typeface="Calibri" panose="020F0502020204030204" pitchFamily="34" charset="0"/>
              </a:rPr>
              <a:t>ANY SIZE!</a:t>
            </a:r>
          </a:p>
          <a:p>
            <a:pPr marL="342900" indent="-342900">
              <a:buFont typeface="Arial" panose="020B0604020202020204" pitchFamily="34" charset="0"/>
              <a:buChar char="•"/>
            </a:pPr>
            <a:r>
              <a:rPr lang="en-CA" b="1" dirty="0" smtClean="0">
                <a:solidFill>
                  <a:schemeClr val="bg1"/>
                </a:solidFill>
                <a:latin typeface="Calibri" panose="020F0502020204030204" pitchFamily="34" charset="0"/>
                <a:cs typeface="Calibri" panose="020F0502020204030204" pitchFamily="34" charset="0"/>
              </a:rPr>
              <a:t>Cut to length debris?</a:t>
            </a:r>
            <a:endParaRPr lang="en-CA"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41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4" grpId="0"/>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008000"/>
                </a:solidFill>
                <a:effectLst>
                  <a:outerShdw blurRad="38100" dist="38100" dir="2700000" algn="tl">
                    <a:srgbClr val="000000">
                      <a:alpha val="43137"/>
                    </a:srgbClr>
                  </a:outerShdw>
                </a:effectLst>
              </a:rPr>
              <a:t>Douglas-fir beetle management:</a:t>
            </a:r>
            <a:r>
              <a:rPr lang="en-CA" dirty="0" smtClean="0">
                <a:solidFill>
                  <a:srgbClr val="008000"/>
                </a:solidFill>
              </a:rPr>
              <a:t> </a:t>
            </a:r>
            <a:r>
              <a:rPr lang="en-CA" dirty="0" smtClean="0">
                <a:solidFill>
                  <a:srgbClr val="0000FF"/>
                </a:solidFill>
              </a:rPr>
              <a:t>Harvesting infested blocks</a:t>
            </a:r>
            <a:endParaRPr lang="en-CA" dirty="0">
              <a:solidFill>
                <a:srgbClr val="0000FF"/>
              </a:solidFill>
            </a:endParaRPr>
          </a:p>
        </p:txBody>
      </p:sp>
      <p:sp>
        <p:nvSpPr>
          <p:cNvPr id="3" name="Content Placeholder 2"/>
          <p:cNvSpPr>
            <a:spLocks noGrp="1"/>
          </p:cNvSpPr>
          <p:nvPr>
            <p:ph idx="1"/>
          </p:nvPr>
        </p:nvSpPr>
        <p:spPr>
          <a:xfrm>
            <a:off x="914400" y="1676401"/>
            <a:ext cx="6324600" cy="3886200"/>
          </a:xfrm>
        </p:spPr>
        <p:txBody>
          <a:bodyPr/>
          <a:lstStyle/>
          <a:p>
            <a:r>
              <a:rPr lang="en-CA" dirty="0" smtClean="0"/>
              <a:t>Tree baits?</a:t>
            </a:r>
          </a:p>
          <a:p>
            <a:r>
              <a:rPr lang="en-CA" dirty="0" smtClean="0"/>
              <a:t>Low stumps.</a:t>
            </a:r>
          </a:p>
          <a:p>
            <a:r>
              <a:rPr lang="en-CA" dirty="0" smtClean="0"/>
              <a:t>Avoid damage to residual trees.</a:t>
            </a:r>
          </a:p>
          <a:p>
            <a:r>
              <a:rPr lang="en-CA" dirty="0" smtClean="0"/>
              <a:t>Remove infested debris </a:t>
            </a:r>
          </a:p>
          <a:p>
            <a:r>
              <a:rPr lang="en-CA" dirty="0" smtClean="0"/>
              <a:t>No long butting</a:t>
            </a:r>
          </a:p>
          <a:p>
            <a:r>
              <a:rPr lang="en-CA" dirty="0" smtClean="0"/>
              <a:t>Hot mill if appropriate.</a:t>
            </a:r>
          </a:p>
          <a:p>
            <a:pPr>
              <a:buNone/>
            </a:pPr>
            <a:endParaRPr lang="en-CA" dirty="0" smtClean="0"/>
          </a:p>
        </p:txBody>
      </p:sp>
    </p:spTree>
    <p:extLst>
      <p:ext uri="{BB962C8B-B14F-4D97-AF65-F5344CB8AC3E}">
        <p14:creationId xmlns:p14="http://schemas.microsoft.com/office/powerpoint/2010/main" val="89572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5486400" y="1302327"/>
            <a:ext cx="6400800" cy="4800600"/>
          </a:xfrm>
          <a:prstGeom prst="rect">
            <a:avLst/>
          </a:prstGeom>
          <a:noFill/>
          <a:ln w="9525">
            <a:noFill/>
            <a:miter lim="800000"/>
            <a:headEnd/>
            <a:tailEnd/>
          </a:ln>
        </p:spPr>
      </p:pic>
      <p:sp>
        <p:nvSpPr>
          <p:cNvPr id="2" name="Title 1"/>
          <p:cNvSpPr>
            <a:spLocks noGrp="1"/>
          </p:cNvSpPr>
          <p:nvPr>
            <p:ph type="title"/>
          </p:nvPr>
        </p:nvSpPr>
        <p:spPr>
          <a:xfrm>
            <a:off x="685800" y="13855"/>
            <a:ext cx="8229600" cy="1143000"/>
          </a:xfrm>
        </p:spPr>
        <p:txBody>
          <a:bodyPr/>
          <a:lstStyle/>
          <a:p>
            <a:pPr algn="l"/>
            <a:r>
              <a:rPr lang="en-CA" sz="3200" dirty="0">
                <a:solidFill>
                  <a:srgbClr val="008000"/>
                </a:solidFill>
                <a:effectLst>
                  <a:outerShdw blurRad="38100" dist="38100" dir="2700000" algn="tl">
                    <a:srgbClr val="000000">
                      <a:alpha val="43137"/>
                    </a:srgbClr>
                  </a:outerShdw>
                </a:effectLst>
              </a:rPr>
              <a:t>Douglas-fir beetle management: </a:t>
            </a:r>
            <a:r>
              <a:rPr lang="en-CA" sz="3200" dirty="0" smtClean="0">
                <a:solidFill>
                  <a:srgbClr val="0000FF"/>
                </a:solidFill>
              </a:rPr>
              <a:t>Trap trees</a:t>
            </a:r>
            <a:endParaRPr lang="en-CA" sz="3200" dirty="0">
              <a:solidFill>
                <a:srgbClr val="0000FF"/>
              </a:solidFill>
            </a:endParaRPr>
          </a:p>
        </p:txBody>
      </p:sp>
      <p:sp>
        <p:nvSpPr>
          <p:cNvPr id="3" name="Content Placeholder 2"/>
          <p:cNvSpPr>
            <a:spLocks noGrp="1"/>
          </p:cNvSpPr>
          <p:nvPr>
            <p:ph idx="1"/>
          </p:nvPr>
        </p:nvSpPr>
        <p:spPr>
          <a:xfrm>
            <a:off x="228600" y="1266825"/>
            <a:ext cx="8229600" cy="4525963"/>
          </a:xfrm>
        </p:spPr>
        <p:txBody>
          <a:bodyPr/>
          <a:lstStyle/>
          <a:p>
            <a:r>
              <a:rPr lang="en-CA" sz="2800" dirty="0" smtClean="0"/>
              <a:t>Largest available  healthy trees</a:t>
            </a:r>
          </a:p>
          <a:p>
            <a:r>
              <a:rPr lang="en-CA" sz="2800" dirty="0" smtClean="0"/>
              <a:t>Shaded,  not limbed or bucked</a:t>
            </a:r>
          </a:p>
          <a:p>
            <a:r>
              <a:rPr lang="en-CA" sz="2800" dirty="0" smtClean="0">
                <a:solidFill>
                  <a:srgbClr val="FF0000"/>
                </a:solidFill>
              </a:rPr>
              <a:t>Can saturate in 20-30 days</a:t>
            </a:r>
          </a:p>
          <a:p>
            <a:r>
              <a:rPr lang="en-CA" sz="2800" dirty="0" smtClean="0">
                <a:solidFill>
                  <a:srgbClr val="FF0000"/>
                </a:solidFill>
              </a:rPr>
              <a:t>Spillover only if traps touch</a:t>
            </a:r>
          </a:p>
          <a:p>
            <a:pPr marL="0" indent="0">
              <a:buNone/>
            </a:pPr>
            <a:r>
              <a:rPr lang="en-CA" sz="2800" dirty="0" smtClean="0">
                <a:solidFill>
                  <a:srgbClr val="FF0000"/>
                </a:solidFill>
              </a:rPr>
              <a:t>standing trees?</a:t>
            </a:r>
          </a:p>
          <a:p>
            <a:r>
              <a:rPr lang="en-CA" sz="2800" dirty="0" smtClean="0"/>
              <a:t>♀ (♂)</a:t>
            </a:r>
          </a:p>
          <a:p>
            <a:pPr lvl="0">
              <a:lnSpc>
                <a:spcPct val="90000"/>
              </a:lnSpc>
              <a:defRPr/>
            </a:pPr>
            <a:r>
              <a:rPr lang="en-CA" sz="2800" dirty="0"/>
              <a:t>1 trap for every </a:t>
            </a:r>
            <a:r>
              <a:rPr lang="en-CA" sz="2800" dirty="0" smtClean="0"/>
              <a:t>4 to 10</a:t>
            </a:r>
            <a:br>
              <a:rPr lang="en-CA" sz="2800" dirty="0" smtClean="0"/>
            </a:br>
            <a:r>
              <a:rPr lang="en-CA" sz="2800" dirty="0" smtClean="0"/>
              <a:t> </a:t>
            </a:r>
            <a:r>
              <a:rPr lang="en-CA" sz="2800" dirty="0"/>
              <a:t>infested trees</a:t>
            </a:r>
          </a:p>
          <a:p>
            <a:pPr lvl="0">
              <a:lnSpc>
                <a:spcPct val="90000"/>
              </a:lnSpc>
              <a:defRPr/>
            </a:pPr>
            <a:r>
              <a:rPr lang="en-CA" sz="2800" dirty="0" smtClean="0"/>
              <a:t>Max radius = 400m</a:t>
            </a:r>
            <a:endParaRPr lang="en-CA" sz="2800" dirty="0"/>
          </a:p>
          <a:p>
            <a:r>
              <a:rPr lang="en-CA" sz="2800" dirty="0" smtClean="0"/>
              <a:t>Harvest</a:t>
            </a:r>
            <a:r>
              <a:rPr lang="en-CA" sz="2800" dirty="0"/>
              <a:t>, peel or </a:t>
            </a:r>
            <a:r>
              <a:rPr lang="en-CA" sz="2800" dirty="0" smtClean="0"/>
              <a:t>burn</a:t>
            </a:r>
          </a:p>
        </p:txBody>
      </p:sp>
    </p:spTree>
    <p:extLst>
      <p:ext uri="{BB962C8B-B14F-4D97-AF65-F5344CB8AC3E}">
        <p14:creationId xmlns:p14="http://schemas.microsoft.com/office/powerpoint/2010/main" val="365996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7" name="Picture 3"/>
          <p:cNvPicPr>
            <a:picLocks noChangeAspect="1" noChangeArrowheads="1"/>
          </p:cNvPicPr>
          <p:nvPr/>
        </p:nvPicPr>
        <p:blipFill>
          <a:blip r:embed="rId3" cstate="print"/>
          <a:srcRect/>
          <a:stretch>
            <a:fillRect/>
          </a:stretch>
        </p:blipFill>
        <p:spPr bwMode="auto">
          <a:xfrm>
            <a:off x="0" y="609600"/>
            <a:ext cx="9144000" cy="6005513"/>
          </a:xfrm>
          <a:prstGeom prst="rect">
            <a:avLst/>
          </a:prstGeom>
          <a:noFill/>
          <a:ln w="9525">
            <a:noFill/>
            <a:miter lim="800000"/>
            <a:headEnd/>
            <a:tailEnd/>
          </a:ln>
          <a:effectLst/>
        </p:spPr>
      </p:pic>
      <p:sp>
        <p:nvSpPr>
          <p:cNvPr id="5" name="Title 1"/>
          <p:cNvSpPr>
            <a:spLocks noGrp="1"/>
          </p:cNvSpPr>
          <p:nvPr>
            <p:ph type="title"/>
          </p:nvPr>
        </p:nvSpPr>
        <p:spPr>
          <a:xfrm>
            <a:off x="0" y="-304800"/>
            <a:ext cx="9144000" cy="1143000"/>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CA" sz="2800" dirty="0">
                <a:solidFill>
                  <a:srgbClr val="008000"/>
                </a:solidFill>
                <a:effectLst>
                  <a:outerShdw blurRad="38100" dist="38100" dir="2700000" algn="tl">
                    <a:srgbClr val="000000">
                      <a:alpha val="43137"/>
                    </a:srgbClr>
                  </a:outerShdw>
                </a:effectLst>
              </a:rPr>
              <a:t>Douglas-fir beetle management: </a:t>
            </a:r>
            <a:r>
              <a:rPr lang="en-CA" sz="2800" dirty="0">
                <a:solidFill>
                  <a:srgbClr val="0000FF"/>
                </a:solidFill>
              </a:rPr>
              <a:t>Trap trees</a:t>
            </a:r>
            <a:endParaRPr lang="en-CA" sz="3000" dirty="0">
              <a:solidFill>
                <a:srgbClr val="FF0000"/>
              </a:solidFill>
            </a:endParaRPr>
          </a:p>
        </p:txBody>
      </p:sp>
    </p:spTree>
    <p:extLst>
      <p:ext uri="{BB962C8B-B14F-4D97-AF65-F5344CB8AC3E}">
        <p14:creationId xmlns:p14="http://schemas.microsoft.com/office/powerpoint/2010/main" val="12389959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rrowheads="1"/>
          </p:cNvSpPr>
          <p:nvPr>
            <p:ph type="title"/>
          </p:nvPr>
        </p:nvSpPr>
        <p:spPr>
          <a:xfrm>
            <a:off x="152400" y="685800"/>
            <a:ext cx="4043363" cy="1431925"/>
          </a:xfrm>
        </p:spPr>
        <p:txBody>
          <a:bodyPr>
            <a:normAutofit/>
          </a:bodyPr>
          <a:lstStyle/>
          <a:p>
            <a:r>
              <a:rPr lang="en-CA" dirty="0">
                <a:latin typeface="Calibri" pitchFamily="34" charset="0"/>
              </a:rPr>
              <a:t>Good Trap Tree Site</a:t>
            </a:r>
          </a:p>
        </p:txBody>
      </p:sp>
      <p:sp>
        <p:nvSpPr>
          <p:cNvPr id="96259" name="Rectangle 3"/>
          <p:cNvSpPr>
            <a:spLocks noGrp="1" noRot="1" noChangeArrowheads="1"/>
          </p:cNvSpPr>
          <p:nvPr>
            <p:ph type="body" idx="1"/>
          </p:nvPr>
        </p:nvSpPr>
        <p:spPr>
          <a:xfrm>
            <a:off x="381000" y="2209800"/>
            <a:ext cx="3733800" cy="4191000"/>
          </a:xfrm>
        </p:spPr>
        <p:txBody>
          <a:bodyPr/>
          <a:lstStyle/>
          <a:p>
            <a:r>
              <a:rPr lang="en-CA" b="1" dirty="0"/>
              <a:t>Fall in shade</a:t>
            </a:r>
          </a:p>
          <a:p>
            <a:r>
              <a:rPr lang="en-CA" b="1" dirty="0">
                <a:solidFill>
                  <a:srgbClr val="C00000"/>
                </a:solidFill>
              </a:rPr>
              <a:t>One trap tree for every </a:t>
            </a:r>
            <a:r>
              <a:rPr lang="en-CA" b="1" dirty="0" smtClean="0">
                <a:solidFill>
                  <a:srgbClr val="C00000"/>
                </a:solidFill>
              </a:rPr>
              <a:t>4 to 10  </a:t>
            </a:r>
            <a:r>
              <a:rPr lang="en-CA" b="1" dirty="0">
                <a:solidFill>
                  <a:srgbClr val="C00000"/>
                </a:solidFill>
              </a:rPr>
              <a:t>current </a:t>
            </a:r>
            <a:r>
              <a:rPr lang="en-CA" b="1" dirty="0" smtClean="0">
                <a:solidFill>
                  <a:srgbClr val="C00000"/>
                </a:solidFill>
              </a:rPr>
              <a:t>attack</a:t>
            </a:r>
            <a:endParaRPr lang="en-CA" b="1" dirty="0">
              <a:solidFill>
                <a:srgbClr val="C00000"/>
              </a:solidFill>
            </a:endParaRPr>
          </a:p>
          <a:p>
            <a:r>
              <a:rPr lang="en-CA" b="1" dirty="0"/>
              <a:t>Pre-fell skid </a:t>
            </a:r>
            <a:r>
              <a:rPr lang="en-CA" b="1" dirty="0" smtClean="0"/>
              <a:t>trails,  landings, roads.</a:t>
            </a:r>
          </a:p>
          <a:p>
            <a:pPr marL="0" indent="0">
              <a:buNone/>
            </a:pPr>
            <a:endParaRPr lang="en-CA" b="1" dirty="0">
              <a:solidFill>
                <a:srgbClr val="FF0000"/>
              </a:solidFill>
            </a:endParaRPr>
          </a:p>
        </p:txBody>
      </p:sp>
      <p:pic>
        <p:nvPicPr>
          <p:cNvPr id="96260" name="Picture 4"/>
          <p:cNvPicPr>
            <a:picLocks noChangeAspect="1" noChangeArrowheads="1"/>
          </p:cNvPicPr>
          <p:nvPr/>
        </p:nvPicPr>
        <p:blipFill>
          <a:blip r:embed="rId3" cstate="print"/>
          <a:srcRect/>
          <a:stretch>
            <a:fillRect/>
          </a:stretch>
        </p:blipFill>
        <p:spPr bwMode="auto">
          <a:xfrm>
            <a:off x="4583113" y="0"/>
            <a:ext cx="4560887" cy="6858000"/>
          </a:xfrm>
          <a:prstGeom prst="rect">
            <a:avLst/>
          </a:prstGeom>
          <a:noFill/>
          <a:ln w="9525">
            <a:noFill/>
            <a:miter lim="800000"/>
            <a:headEnd/>
            <a:tailEnd/>
          </a:ln>
          <a:effectLst/>
        </p:spPr>
      </p:pic>
    </p:spTree>
    <p:extLst>
      <p:ext uri="{BB962C8B-B14F-4D97-AF65-F5344CB8AC3E}">
        <p14:creationId xmlns:p14="http://schemas.microsoft.com/office/powerpoint/2010/main" val="273994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 calcmode="lin" valueType="num">
                                      <p:cBhvr additive="base">
                                        <p:cTn id="7" dur="500" fill="hold"/>
                                        <p:tgtEl>
                                          <p:spTgt spid="962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62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6259">
                                            <p:txEl>
                                              <p:pRg st="1" end="1"/>
                                            </p:txEl>
                                          </p:spTgt>
                                        </p:tgtEl>
                                        <p:attrNameLst>
                                          <p:attrName>style.visibility</p:attrName>
                                        </p:attrNameLst>
                                      </p:cBhvr>
                                      <p:to>
                                        <p:strVal val="visible"/>
                                      </p:to>
                                    </p:set>
                                    <p:anim calcmode="lin" valueType="num">
                                      <p:cBhvr additive="base">
                                        <p:cTn id="13" dur="500" fill="hold"/>
                                        <p:tgtEl>
                                          <p:spTgt spid="962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62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6259">
                                            <p:txEl>
                                              <p:pRg st="2" end="2"/>
                                            </p:txEl>
                                          </p:spTgt>
                                        </p:tgtEl>
                                        <p:attrNameLst>
                                          <p:attrName>style.visibility</p:attrName>
                                        </p:attrNameLst>
                                      </p:cBhvr>
                                      <p:to>
                                        <p:strVal val="visible"/>
                                      </p:to>
                                    </p:set>
                                    <p:anim calcmode="lin" valueType="num">
                                      <p:cBhvr additive="base">
                                        <p:cTn id="19" dur="500" fill="hold"/>
                                        <p:tgtEl>
                                          <p:spTgt spid="962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625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6" name="Picture 4"/>
          <p:cNvPicPr>
            <a:picLocks noChangeAspect="1" noChangeArrowheads="1"/>
          </p:cNvPicPr>
          <p:nvPr/>
        </p:nvPicPr>
        <p:blipFill>
          <a:blip r:embed="rId3" cstate="print"/>
          <a:srcRect/>
          <a:stretch>
            <a:fillRect/>
          </a:stretch>
        </p:blipFill>
        <p:spPr bwMode="auto">
          <a:xfrm>
            <a:off x="3276600" y="1183178"/>
            <a:ext cx="8534400" cy="5674822"/>
          </a:xfrm>
          <a:prstGeom prst="rect">
            <a:avLst/>
          </a:prstGeom>
          <a:noFill/>
          <a:ln w="9525">
            <a:noFill/>
            <a:miter lim="800000"/>
            <a:headEnd/>
            <a:tailEnd/>
          </a:ln>
          <a:effectLst/>
        </p:spPr>
      </p:pic>
      <p:sp>
        <p:nvSpPr>
          <p:cNvPr id="95234" name="Rectangle 2"/>
          <p:cNvSpPr>
            <a:spLocks noGrp="1" noRot="1" noChangeArrowheads="1"/>
          </p:cNvSpPr>
          <p:nvPr>
            <p:ph type="title"/>
          </p:nvPr>
        </p:nvSpPr>
        <p:spPr>
          <a:xfrm>
            <a:off x="-533400" y="1676400"/>
            <a:ext cx="4343400" cy="1549400"/>
          </a:xfrm>
        </p:spPr>
        <p:txBody>
          <a:bodyPr>
            <a:noAutofit/>
          </a:bodyPr>
          <a:lstStyle/>
          <a:p>
            <a:r>
              <a:rPr lang="en-CA" sz="3600" dirty="0"/>
              <a:t>Poor </a:t>
            </a:r>
            <a:r>
              <a:rPr lang="en-CA" sz="3600" dirty="0" smtClean="0"/>
              <a:t>Trap Tree</a:t>
            </a:r>
            <a:br>
              <a:rPr lang="en-CA" sz="3600" dirty="0" smtClean="0"/>
            </a:br>
            <a:r>
              <a:rPr lang="en-CA" sz="3600" dirty="0" smtClean="0"/>
              <a:t>Site</a:t>
            </a:r>
            <a:endParaRPr lang="en-CA" sz="3600" dirty="0"/>
          </a:p>
        </p:txBody>
      </p:sp>
      <p:sp>
        <p:nvSpPr>
          <p:cNvPr id="2" name="TextBox 1"/>
          <p:cNvSpPr txBox="1"/>
          <p:nvPr/>
        </p:nvSpPr>
        <p:spPr>
          <a:xfrm>
            <a:off x="152400" y="3352800"/>
            <a:ext cx="2743200" cy="1815882"/>
          </a:xfrm>
          <a:prstGeom prst="rect">
            <a:avLst/>
          </a:prstGeom>
          <a:noFill/>
        </p:spPr>
        <p:txBody>
          <a:bodyPr wrap="square" rtlCol="0">
            <a:spAutoFit/>
          </a:bodyPr>
          <a:lstStyle/>
          <a:p>
            <a:pPr marL="457200" indent="-457200">
              <a:buFont typeface="Arial" panose="020B0604020202020204" pitchFamily="34" charset="0"/>
              <a:buChar char="•"/>
            </a:pPr>
            <a:r>
              <a:rPr lang="en-CA" sz="2800" b="1" dirty="0" smtClean="0">
                <a:solidFill>
                  <a:schemeClr val="bg1"/>
                </a:solidFill>
                <a:latin typeface="Calibri" panose="020F0502020204030204" pitchFamily="34" charset="0"/>
                <a:cs typeface="Calibri" panose="020F0502020204030204" pitchFamily="34" charset="0"/>
              </a:rPr>
              <a:t>Exposed </a:t>
            </a:r>
            <a:r>
              <a:rPr lang="en-CA" sz="2800" b="1" dirty="0">
                <a:solidFill>
                  <a:schemeClr val="bg1"/>
                </a:solidFill>
                <a:latin typeface="Calibri" panose="020F0502020204030204" pitchFamily="34" charset="0"/>
                <a:cs typeface="Calibri" panose="020F0502020204030204" pitchFamily="34" charset="0"/>
              </a:rPr>
              <a:t>to direct </a:t>
            </a:r>
            <a:r>
              <a:rPr lang="en-CA" sz="2800" b="1" dirty="0" smtClean="0">
                <a:solidFill>
                  <a:schemeClr val="bg1"/>
                </a:solidFill>
                <a:latin typeface="Calibri" panose="020F0502020204030204" pitchFamily="34" charset="0"/>
                <a:cs typeface="Calibri" panose="020F0502020204030204" pitchFamily="34" charset="0"/>
              </a:rPr>
              <a:t>sun</a:t>
            </a:r>
          </a:p>
          <a:p>
            <a:pPr marL="457200" indent="-457200">
              <a:buFont typeface="Arial" panose="020B0604020202020204" pitchFamily="34" charset="0"/>
              <a:buChar char="•"/>
            </a:pPr>
            <a:r>
              <a:rPr lang="en-CA" sz="2800" b="1" dirty="0" smtClean="0">
                <a:solidFill>
                  <a:schemeClr val="bg1"/>
                </a:solidFill>
                <a:latin typeface="Calibri" panose="020F0502020204030204" pitchFamily="34" charset="0"/>
                <a:cs typeface="Calibri" panose="020F0502020204030204" pitchFamily="34" charset="0"/>
              </a:rPr>
              <a:t>Too </a:t>
            </a:r>
            <a:r>
              <a:rPr lang="en-CA" sz="2800" b="1" dirty="0">
                <a:solidFill>
                  <a:schemeClr val="bg1"/>
                </a:solidFill>
                <a:latin typeface="Calibri" panose="020F0502020204030204" pitchFamily="34" charset="0"/>
                <a:cs typeface="Calibri" panose="020F0502020204030204" pitchFamily="34" charset="0"/>
              </a:rPr>
              <a:t>hot and </a:t>
            </a:r>
            <a:r>
              <a:rPr lang="en-CA" sz="2800" b="1" dirty="0" smtClean="0">
                <a:solidFill>
                  <a:schemeClr val="bg1"/>
                </a:solidFill>
                <a:latin typeface="Calibri" panose="020F0502020204030204" pitchFamily="34" charset="0"/>
                <a:cs typeface="Calibri" panose="020F0502020204030204" pitchFamily="34" charset="0"/>
              </a:rPr>
              <a:t>dry</a:t>
            </a:r>
            <a:endParaRPr lang="en-CA" sz="2800" b="1" dirty="0">
              <a:solidFill>
                <a:schemeClr val="bg1"/>
              </a:solidFill>
              <a:latin typeface="Calibri" panose="020F0502020204030204" pitchFamily="34" charset="0"/>
              <a:cs typeface="Calibri" panose="020F0502020204030204" pitchFamily="34" charset="0"/>
            </a:endParaRPr>
          </a:p>
        </p:txBody>
      </p:sp>
      <p:sp>
        <p:nvSpPr>
          <p:cNvPr id="5" name="Title 1"/>
          <p:cNvSpPr txBox="1">
            <a:spLocks/>
          </p:cNvSpPr>
          <p:nvPr/>
        </p:nvSpPr>
        <p:spPr bwMode="auto">
          <a:xfrm>
            <a:off x="33337" y="-4763"/>
            <a:ext cx="9144000" cy="11430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800" b="1">
                <a:solidFill>
                  <a:schemeClr val="bg1"/>
                </a:solidFill>
                <a:effectLst/>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2pPr>
            <a:lvl3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3pPr>
            <a:lvl4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4pPr>
            <a:lvl5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5pPr>
            <a:lvl6pPr marL="4572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9pPr>
          </a:lstStyle>
          <a:p>
            <a:r>
              <a:rPr lang="en-CA" sz="2800" kern="0" dirty="0" smtClean="0">
                <a:solidFill>
                  <a:srgbClr val="008000"/>
                </a:solidFill>
                <a:effectLst>
                  <a:outerShdw blurRad="38100" dist="38100" dir="2700000" algn="tl">
                    <a:srgbClr val="000000">
                      <a:alpha val="43137"/>
                    </a:srgbClr>
                  </a:outerShdw>
                </a:effectLst>
              </a:rPr>
              <a:t>Douglas-fir beetle management: </a:t>
            </a:r>
            <a:r>
              <a:rPr lang="en-CA" sz="2800" kern="0" dirty="0" smtClean="0">
                <a:solidFill>
                  <a:srgbClr val="0000FF"/>
                </a:solidFill>
              </a:rPr>
              <a:t>Trap trees</a:t>
            </a:r>
            <a:endParaRPr lang="en-CA" sz="3000" kern="0" dirty="0">
              <a:solidFill>
                <a:srgbClr val="FF0000"/>
              </a:solidFill>
            </a:endParaRPr>
          </a:p>
        </p:txBody>
      </p:sp>
    </p:spTree>
    <p:extLst>
      <p:ext uri="{BB962C8B-B14F-4D97-AF65-F5344CB8AC3E}">
        <p14:creationId xmlns:p14="http://schemas.microsoft.com/office/powerpoint/2010/main" val="237047850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CA" sz="4000" dirty="0">
                <a:solidFill>
                  <a:srgbClr val="008000"/>
                </a:solidFill>
                <a:effectLst>
                  <a:outerShdw blurRad="38100" dist="38100" dir="2700000" algn="tl">
                    <a:srgbClr val="000000">
                      <a:alpha val="43137"/>
                    </a:srgbClr>
                  </a:outerShdw>
                </a:effectLst>
              </a:rPr>
              <a:t>Douglas-fir beetle management</a:t>
            </a:r>
            <a:r>
              <a:rPr lang="en-CA" sz="4000" dirty="0" smtClean="0">
                <a:solidFill>
                  <a:srgbClr val="008000"/>
                </a:solidFill>
                <a:effectLst>
                  <a:outerShdw blurRad="38100" dist="38100" dir="2700000" algn="tl">
                    <a:srgbClr val="000000">
                      <a:alpha val="43137"/>
                    </a:srgbClr>
                  </a:outerShdw>
                </a:effectLst>
              </a:rPr>
              <a:t>:</a:t>
            </a:r>
            <a:br>
              <a:rPr lang="en-CA" sz="4000" dirty="0" smtClean="0">
                <a:solidFill>
                  <a:srgbClr val="008000"/>
                </a:solidFill>
                <a:effectLst>
                  <a:outerShdw blurRad="38100" dist="38100" dir="2700000" algn="tl">
                    <a:srgbClr val="000000">
                      <a:alpha val="43137"/>
                    </a:srgbClr>
                  </a:outerShdw>
                </a:effectLst>
              </a:rPr>
            </a:br>
            <a:r>
              <a:rPr lang="en-CA" sz="4000" dirty="0" smtClean="0">
                <a:solidFill>
                  <a:srgbClr val="0000FF"/>
                </a:solidFill>
              </a:rPr>
              <a:t>Trap decks</a:t>
            </a:r>
            <a:endParaRPr lang="en-CA" dirty="0"/>
          </a:p>
        </p:txBody>
      </p:sp>
      <p:sp>
        <p:nvSpPr>
          <p:cNvPr id="3" name="Content Placeholder 2"/>
          <p:cNvSpPr>
            <a:spLocks noGrp="1"/>
          </p:cNvSpPr>
          <p:nvPr>
            <p:ph idx="1"/>
          </p:nvPr>
        </p:nvSpPr>
        <p:spPr/>
        <p:txBody>
          <a:bodyPr/>
          <a:lstStyle/>
          <a:p>
            <a:r>
              <a:rPr lang="en-CA" dirty="0" smtClean="0"/>
              <a:t>Attack density same as single trap trees so catch depends on size of deck</a:t>
            </a:r>
          </a:p>
          <a:p>
            <a:r>
              <a:rPr lang="en-CA" dirty="0" smtClean="0"/>
              <a:t>Can saturate</a:t>
            </a:r>
          </a:p>
          <a:p>
            <a:r>
              <a:rPr lang="en-CA" dirty="0" smtClean="0"/>
              <a:t>Creating large gaps may increase sun exposure</a:t>
            </a:r>
          </a:p>
          <a:p>
            <a:r>
              <a:rPr lang="en-CA" dirty="0" smtClean="0"/>
              <a:t>Place at shaded edges</a:t>
            </a:r>
          </a:p>
          <a:p>
            <a:r>
              <a:rPr lang="en-CA" dirty="0" smtClean="0"/>
              <a:t>Minimal spillover, </a:t>
            </a:r>
            <a:r>
              <a:rPr lang="en-CA" dirty="0" smtClean="0">
                <a:solidFill>
                  <a:srgbClr val="FF0000"/>
                </a:solidFill>
              </a:rPr>
              <a:t>but check</a:t>
            </a:r>
          </a:p>
          <a:p>
            <a:pPr marL="0" indent="0">
              <a:buNone/>
            </a:pPr>
            <a:endParaRPr lang="en-CA" dirty="0"/>
          </a:p>
        </p:txBody>
      </p:sp>
    </p:spTree>
    <p:extLst>
      <p:ext uri="{BB962C8B-B14F-4D97-AF65-F5344CB8AC3E}">
        <p14:creationId xmlns:p14="http://schemas.microsoft.com/office/powerpoint/2010/main" val="287341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endParaRPr lang="en-US"/>
          </a:p>
        </p:txBody>
      </p:sp>
      <p:pic>
        <p:nvPicPr>
          <p:cNvPr id="124931" name="Picture 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rot="21249006">
            <a:off x="4443991" y="4667707"/>
            <a:ext cx="4594790" cy="1384995"/>
          </a:xfrm>
          <a:prstGeom prst="rect">
            <a:avLst/>
          </a:prstGeom>
          <a:solidFill>
            <a:srgbClr val="FFFF00"/>
          </a:solidFill>
          <a:ln w="127000">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CA" sz="2800" b="1" dirty="0" smtClean="0">
                <a:solidFill>
                  <a:srgbClr val="FF0000"/>
                </a:solidFill>
                <a:effectLst>
                  <a:outerShdw blurRad="38100" dist="38100" dir="2700000" algn="tl">
                    <a:srgbClr val="000000">
                      <a:alpha val="43137"/>
                    </a:srgbClr>
                  </a:outerShdw>
                </a:effectLst>
              </a:rPr>
              <a:t>Fall 01 Nov – 31 Mar</a:t>
            </a:r>
          </a:p>
          <a:p>
            <a:r>
              <a:rPr lang="en-CA" sz="2800" b="1" dirty="0" smtClean="0">
                <a:solidFill>
                  <a:srgbClr val="FF0000"/>
                </a:solidFill>
                <a:effectLst>
                  <a:outerShdw blurRad="38100" dist="38100" dir="2700000" algn="tl">
                    <a:srgbClr val="000000">
                      <a:alpha val="43137"/>
                    </a:srgbClr>
                  </a:outerShdw>
                </a:effectLst>
              </a:rPr>
              <a:t>Mark for recovery!</a:t>
            </a:r>
          </a:p>
          <a:p>
            <a:r>
              <a:rPr lang="en-CA" sz="2800" b="1" dirty="0" smtClean="0">
                <a:solidFill>
                  <a:srgbClr val="FF0000"/>
                </a:solidFill>
                <a:effectLst>
                  <a:outerShdw blurRad="38100" dist="38100" dir="2700000" algn="tl">
                    <a:srgbClr val="000000">
                      <a:alpha val="43137"/>
                    </a:srgbClr>
                  </a:outerShdw>
                </a:effectLst>
              </a:rPr>
              <a:t>Maintain shade (&amp; limbs</a:t>
            </a:r>
            <a:r>
              <a:rPr lang="en-CA" sz="2800" dirty="0" smtClean="0">
                <a:solidFill>
                  <a:srgbClr val="FF0000"/>
                </a:solidFill>
              </a:rPr>
              <a:t>)</a:t>
            </a:r>
            <a:endParaRPr lang="en-CA" sz="2800" dirty="0">
              <a:solidFill>
                <a:srgbClr val="FF0000"/>
              </a:solidFill>
            </a:endParaRPr>
          </a:p>
        </p:txBody>
      </p:sp>
    </p:spTree>
    <p:extLst>
      <p:ext uri="{BB962C8B-B14F-4D97-AF65-F5344CB8AC3E}">
        <p14:creationId xmlns:p14="http://schemas.microsoft.com/office/powerpoint/2010/main" val="147036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75481"/>
            <a:ext cx="8382000" cy="1143000"/>
          </a:xfrm>
        </p:spPr>
        <p:txBody>
          <a:bodyPr/>
          <a:lstStyle/>
          <a:p>
            <a:pPr algn="l"/>
            <a:r>
              <a:rPr lang="en-CA" sz="3200" dirty="0">
                <a:solidFill>
                  <a:srgbClr val="008000"/>
                </a:solidFill>
                <a:effectLst>
                  <a:outerShdw blurRad="38100" dist="38100" dir="2700000" algn="tl">
                    <a:srgbClr val="000000">
                      <a:alpha val="43137"/>
                    </a:srgbClr>
                  </a:outerShdw>
                </a:effectLst>
              </a:rPr>
              <a:t>Douglas-fir </a:t>
            </a:r>
            <a:r>
              <a:rPr lang="en-CA" sz="3200" dirty="0" smtClean="0">
                <a:solidFill>
                  <a:srgbClr val="008000"/>
                </a:solidFill>
                <a:effectLst>
                  <a:outerShdw blurRad="38100" dist="38100" dir="2700000" algn="tl">
                    <a:srgbClr val="000000">
                      <a:alpha val="43137"/>
                    </a:srgbClr>
                  </a:outerShdw>
                </a:effectLst>
              </a:rPr>
              <a:t>beetle</a:t>
            </a:r>
            <a:br>
              <a:rPr lang="en-CA" sz="3200" dirty="0" smtClean="0">
                <a:solidFill>
                  <a:srgbClr val="008000"/>
                </a:solidFill>
                <a:effectLst>
                  <a:outerShdw blurRad="38100" dist="38100" dir="2700000" algn="tl">
                    <a:srgbClr val="000000">
                      <a:alpha val="43137"/>
                    </a:srgbClr>
                  </a:outerShdw>
                </a:effectLst>
              </a:rPr>
            </a:br>
            <a:r>
              <a:rPr lang="en-CA" sz="3200" dirty="0" smtClean="0">
                <a:solidFill>
                  <a:srgbClr val="008000"/>
                </a:solidFill>
                <a:effectLst>
                  <a:outerShdw blurRad="38100" dist="38100" dir="2700000" algn="tl">
                    <a:srgbClr val="000000">
                      <a:alpha val="43137"/>
                    </a:srgbClr>
                  </a:outerShdw>
                </a:effectLst>
              </a:rPr>
              <a:t>management</a:t>
            </a:r>
            <a:r>
              <a:rPr lang="en-CA" sz="3200" dirty="0">
                <a:solidFill>
                  <a:srgbClr val="008000"/>
                </a:solidFill>
                <a:effectLst>
                  <a:outerShdw blurRad="38100" dist="38100" dir="2700000" algn="tl">
                    <a:srgbClr val="000000">
                      <a:alpha val="43137"/>
                    </a:srgbClr>
                  </a:outerShdw>
                </a:effectLst>
              </a:rPr>
              <a:t>:</a:t>
            </a:r>
            <a:r>
              <a:rPr lang="en-CA" sz="3200" dirty="0" smtClean="0">
                <a:solidFill>
                  <a:srgbClr val="008000"/>
                </a:solidFill>
              </a:rPr>
              <a:t/>
            </a:r>
            <a:br>
              <a:rPr lang="en-CA" sz="3200" dirty="0" smtClean="0">
                <a:solidFill>
                  <a:srgbClr val="008000"/>
                </a:solidFill>
              </a:rPr>
            </a:br>
            <a:r>
              <a:rPr lang="en-CA" sz="3200" dirty="0" smtClean="0">
                <a:solidFill>
                  <a:srgbClr val="0000FF"/>
                </a:solidFill>
              </a:rPr>
              <a:t>Funnel trapping</a:t>
            </a:r>
            <a:endParaRPr lang="en-CA" sz="3200" dirty="0">
              <a:solidFill>
                <a:srgbClr val="0000FF"/>
              </a:solidFill>
            </a:endParaRPr>
          </a:p>
        </p:txBody>
      </p:sp>
      <p:sp>
        <p:nvSpPr>
          <p:cNvPr id="3" name="Content Placeholder 2"/>
          <p:cNvSpPr>
            <a:spLocks noGrp="1"/>
          </p:cNvSpPr>
          <p:nvPr>
            <p:ph idx="1"/>
          </p:nvPr>
        </p:nvSpPr>
        <p:spPr>
          <a:xfrm>
            <a:off x="76200" y="2057400"/>
            <a:ext cx="8229600" cy="4525963"/>
          </a:xfrm>
        </p:spPr>
        <p:txBody>
          <a:bodyPr/>
          <a:lstStyle/>
          <a:p>
            <a:r>
              <a:rPr lang="en-CA" sz="2800" b="0" dirty="0"/>
              <a:t>♂(</a:t>
            </a:r>
            <a:r>
              <a:rPr lang="en-CA" sz="2800" dirty="0"/>
              <a:t>♀ </a:t>
            </a:r>
            <a:r>
              <a:rPr lang="en-CA" sz="2800" dirty="0" smtClean="0"/>
              <a:t>)</a:t>
            </a:r>
          </a:p>
          <a:p>
            <a:r>
              <a:rPr lang="en-CA" sz="2800" dirty="0"/>
              <a:t>Can run all summer</a:t>
            </a:r>
          </a:p>
          <a:p>
            <a:r>
              <a:rPr lang="en-CA" sz="2800" dirty="0" smtClean="0"/>
              <a:t>Catch is 2 to 3 x trap trees</a:t>
            </a:r>
          </a:p>
          <a:p>
            <a:r>
              <a:rPr lang="en-CA" sz="2800" dirty="0" smtClean="0">
                <a:solidFill>
                  <a:srgbClr val="FF0000"/>
                </a:solidFill>
              </a:rPr>
              <a:t>Spillover!!</a:t>
            </a:r>
          </a:p>
          <a:p>
            <a:r>
              <a:rPr lang="en-CA" sz="2800" dirty="0" smtClean="0"/>
              <a:t>100m from live </a:t>
            </a:r>
            <a:r>
              <a:rPr lang="en-CA" sz="2800" dirty="0" err="1" smtClean="0"/>
              <a:t>Fd</a:t>
            </a:r>
            <a:endParaRPr lang="en-CA" sz="2800" dirty="0" smtClean="0"/>
          </a:p>
          <a:p>
            <a:r>
              <a:rPr lang="en-CA" sz="2800" dirty="0" smtClean="0"/>
              <a:t>Maintain bi-weekly</a:t>
            </a:r>
          </a:p>
          <a:p>
            <a:r>
              <a:rPr lang="en-CA" sz="2800" dirty="0" smtClean="0"/>
              <a:t>New baits mid-June (?)</a:t>
            </a:r>
          </a:p>
          <a:p>
            <a:r>
              <a:rPr lang="en-CA" sz="2800" dirty="0" smtClean="0"/>
              <a:t>Protect residual trees </a:t>
            </a:r>
            <a:r>
              <a:rPr lang="en-CA" dirty="0" smtClean="0"/>
              <a:t>with MCH</a:t>
            </a:r>
            <a:br>
              <a:rPr lang="en-CA" dirty="0" smtClean="0"/>
            </a:br>
            <a:r>
              <a:rPr lang="en-CA" dirty="0" smtClean="0"/>
              <a:t>(</a:t>
            </a:r>
            <a:r>
              <a:rPr lang="en-CA" dirty="0" smtClean="0"/>
              <a:t>200m</a:t>
            </a:r>
            <a:r>
              <a:rPr lang="en-CA" dirty="0" smtClean="0"/>
              <a:t>) </a:t>
            </a:r>
            <a:endParaRPr lang="en-CA" dirty="0"/>
          </a:p>
        </p:txBody>
      </p:sp>
      <p:pic>
        <p:nvPicPr>
          <p:cNvPr id="4" name="Content Placeholder 3" descr="1_DSC_3659 copy.jpg"/>
          <p:cNvPicPr>
            <a:picLocks noChangeAspect="1"/>
          </p:cNvPicPr>
          <p:nvPr/>
        </p:nvPicPr>
        <p:blipFill>
          <a:blip r:embed="rId3" cstate="print"/>
          <a:stretch>
            <a:fillRect/>
          </a:stretch>
        </p:blipFill>
        <p:spPr bwMode="auto">
          <a:xfrm>
            <a:off x="4114799" y="-304800"/>
            <a:ext cx="5455445" cy="3636963"/>
          </a:xfrm>
          <a:prstGeom prst="rect">
            <a:avLst/>
          </a:prstGeom>
          <a:noFill/>
          <a:ln w="9525">
            <a:noFill/>
            <a:miter lim="800000"/>
            <a:headEnd/>
            <a:tailEnd/>
          </a:ln>
        </p:spPr>
      </p:pic>
      <p:pic>
        <p:nvPicPr>
          <p:cNvPr id="1026" name="Picture 2" descr="C:\Users\ajstock\Downloads\1_Pest Management\1_IBx_BARKBEETLES\IBD\Pix and presentations\DSC_3656 cop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7819" y="3636963"/>
            <a:ext cx="3362325" cy="2991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924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8458200" cy="1143000"/>
          </a:xfrm>
        </p:spPr>
        <p:txBody>
          <a:bodyPr/>
          <a:lstStyle/>
          <a:p>
            <a:r>
              <a:rPr lang="en-CA" dirty="0">
                <a:solidFill>
                  <a:srgbClr val="008000"/>
                </a:solidFill>
                <a:effectLst>
                  <a:outerShdw blurRad="38100" dist="38100" dir="2700000" algn="tl">
                    <a:srgbClr val="000000">
                      <a:alpha val="43137"/>
                    </a:srgbClr>
                  </a:outerShdw>
                </a:effectLst>
              </a:rPr>
              <a:t>Douglas-fir beetle management: </a:t>
            </a:r>
            <a:r>
              <a:rPr lang="en-CA" dirty="0" smtClean="0">
                <a:solidFill>
                  <a:srgbClr val="0000FF"/>
                </a:solidFill>
              </a:rPr>
              <a:t>Repellent (MCH) </a:t>
            </a:r>
            <a:endParaRPr lang="en-CA" dirty="0">
              <a:solidFill>
                <a:srgbClr val="0000FF"/>
              </a:solidFill>
            </a:endParaRPr>
          </a:p>
        </p:txBody>
      </p:sp>
      <p:sp>
        <p:nvSpPr>
          <p:cNvPr id="3" name="Content Placeholder 2"/>
          <p:cNvSpPr>
            <a:spLocks noGrp="1"/>
          </p:cNvSpPr>
          <p:nvPr>
            <p:ph idx="1"/>
          </p:nvPr>
        </p:nvSpPr>
        <p:spPr>
          <a:xfrm>
            <a:off x="457200" y="1447800"/>
            <a:ext cx="8229600" cy="4525963"/>
          </a:xfrm>
        </p:spPr>
        <p:txBody>
          <a:bodyPr/>
          <a:lstStyle/>
          <a:p>
            <a:r>
              <a:rPr lang="en-CA" dirty="0" smtClean="0"/>
              <a:t>High value trees</a:t>
            </a:r>
            <a:br>
              <a:rPr lang="en-CA" dirty="0" smtClean="0"/>
            </a:br>
            <a:r>
              <a:rPr lang="en-CA" dirty="0" smtClean="0"/>
              <a:t>or stands; maintain</a:t>
            </a:r>
            <a:br>
              <a:rPr lang="en-CA" dirty="0" smtClean="0"/>
            </a:br>
            <a:r>
              <a:rPr lang="en-CA" dirty="0" smtClean="0"/>
              <a:t>timber value </a:t>
            </a:r>
          </a:p>
          <a:p>
            <a:r>
              <a:rPr lang="en-CA" dirty="0" smtClean="0"/>
              <a:t>Blowdown</a:t>
            </a:r>
          </a:p>
          <a:p>
            <a:r>
              <a:rPr lang="en-CA" dirty="0" smtClean="0"/>
              <a:t>Seed trees near</a:t>
            </a:r>
            <a:br>
              <a:rPr lang="en-CA" dirty="0" smtClean="0"/>
            </a:br>
            <a:r>
              <a:rPr lang="en-CA" dirty="0" smtClean="0"/>
              <a:t>funnel traps</a:t>
            </a:r>
          </a:p>
          <a:p>
            <a:r>
              <a:rPr lang="en-CA" dirty="0" smtClean="0"/>
              <a:t>Easy to apply,</a:t>
            </a:r>
            <a:br>
              <a:rPr lang="en-CA" dirty="0" smtClean="0"/>
            </a:br>
            <a:r>
              <a:rPr lang="en-CA" dirty="0" smtClean="0"/>
              <a:t>effective.</a:t>
            </a:r>
          </a:p>
          <a:p>
            <a:r>
              <a:rPr lang="en-CA" dirty="0" smtClean="0">
                <a:solidFill>
                  <a:srgbClr val="FF0000"/>
                </a:solidFill>
                <a:effectLst>
                  <a:outerShdw blurRad="38100" dist="38100" dir="2700000" algn="tl">
                    <a:srgbClr val="000000">
                      <a:alpha val="43137"/>
                    </a:srgbClr>
                  </a:outerShdw>
                </a:effectLst>
              </a:rPr>
              <a:t>NOT PARKS!</a:t>
            </a:r>
            <a:endParaRPr lang="en-CA" dirty="0">
              <a:solidFill>
                <a:srgbClr val="FF0000"/>
              </a:solidFill>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3" cstate="print"/>
          <a:srcRect/>
          <a:stretch>
            <a:fillRect/>
          </a:stretch>
        </p:blipFill>
        <p:spPr bwMode="auto">
          <a:xfrm>
            <a:off x="4724400" y="2057400"/>
            <a:ext cx="5349340" cy="4658698"/>
          </a:xfrm>
          <a:prstGeom prst="rect">
            <a:avLst/>
          </a:prstGeom>
          <a:noFill/>
          <a:ln w="9525">
            <a:noFill/>
            <a:miter lim="800000"/>
            <a:headEnd/>
            <a:tailEnd/>
          </a:ln>
        </p:spPr>
      </p:pic>
    </p:spTree>
    <p:extLst>
      <p:ext uri="{BB962C8B-B14F-4D97-AF65-F5344CB8AC3E}">
        <p14:creationId xmlns:p14="http://schemas.microsoft.com/office/powerpoint/2010/main" val="258868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beetle management: </a:t>
            </a:r>
            <a:r>
              <a:rPr lang="en-CA" dirty="0" smtClean="0">
                <a:solidFill>
                  <a:srgbClr val="0000FF"/>
                </a:solidFill>
              </a:rPr>
              <a:t>Repellent </a:t>
            </a:r>
            <a:r>
              <a:rPr lang="en-CA" dirty="0">
                <a:solidFill>
                  <a:srgbClr val="0000FF"/>
                </a:solidFill>
              </a:rPr>
              <a:t>(MCH)</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8956" y="1600200"/>
            <a:ext cx="3749444" cy="4870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939032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beetle management</a:t>
            </a:r>
            <a:r>
              <a:rPr lang="en-CA" dirty="0" smtClean="0">
                <a:solidFill>
                  <a:srgbClr val="008000"/>
                </a:solidFill>
                <a:effectLst>
                  <a:outerShdw blurRad="38100" dist="38100" dir="2700000" algn="tl">
                    <a:srgbClr val="000000">
                      <a:alpha val="43137"/>
                    </a:srgbClr>
                  </a:outerShdw>
                </a:effectLst>
              </a:rPr>
              <a:t>:</a:t>
            </a:r>
            <a:br>
              <a:rPr lang="en-CA" dirty="0" smtClean="0">
                <a:solidFill>
                  <a:srgbClr val="008000"/>
                </a:solidFill>
                <a:effectLst>
                  <a:outerShdw blurRad="38100" dist="38100" dir="2700000" algn="tl">
                    <a:srgbClr val="000000">
                      <a:alpha val="43137"/>
                    </a:srgbClr>
                  </a:outerShdw>
                </a:effectLst>
              </a:rPr>
            </a:br>
            <a:r>
              <a:rPr lang="en-CA" dirty="0">
                <a:solidFill>
                  <a:srgbClr val="0000FF"/>
                </a:solidFill>
              </a:rPr>
              <a:t>Repellent (MCH</a:t>
            </a:r>
            <a:r>
              <a:rPr lang="en-CA" dirty="0" smtClean="0">
                <a:solidFill>
                  <a:srgbClr val="0000FF"/>
                </a:solidFill>
              </a:rPr>
              <a:t>)</a:t>
            </a:r>
            <a:endParaRPr lang="en-CA" dirty="0">
              <a:solidFill>
                <a:srgbClr val="0000FF"/>
              </a:solidFill>
            </a:endParaRPr>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866395"/>
            <a:ext cx="4666442" cy="2991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0"/>
            <a:ext cx="4895000" cy="3124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57200" y="5460434"/>
            <a:ext cx="3200400" cy="461665"/>
          </a:xfrm>
          <a:prstGeom prst="rect">
            <a:avLst/>
          </a:prstGeom>
          <a:noFill/>
        </p:spPr>
        <p:txBody>
          <a:bodyPr wrap="square" rtlCol="0">
            <a:spAutoFit/>
          </a:bodyPr>
          <a:lstStyle/>
          <a:p>
            <a:r>
              <a:rPr lang="en-CA" dirty="0"/>
              <a:t>Grid at </a:t>
            </a:r>
            <a:r>
              <a:rPr lang="en-CA" dirty="0" smtClean="0"/>
              <a:t>12m spacing</a:t>
            </a:r>
            <a:endParaRPr lang="en-CA" dirty="0"/>
          </a:p>
        </p:txBody>
      </p:sp>
      <p:sp>
        <p:nvSpPr>
          <p:cNvPr id="6" name="TextBox 5"/>
          <p:cNvSpPr txBox="1"/>
          <p:nvPr/>
        </p:nvSpPr>
        <p:spPr>
          <a:xfrm>
            <a:off x="5181600" y="2133600"/>
            <a:ext cx="3276600" cy="1569660"/>
          </a:xfrm>
          <a:prstGeom prst="rect">
            <a:avLst/>
          </a:prstGeom>
          <a:noFill/>
        </p:spPr>
        <p:txBody>
          <a:bodyPr wrap="square" rtlCol="0">
            <a:spAutoFit/>
          </a:bodyPr>
          <a:lstStyle/>
          <a:p>
            <a:r>
              <a:rPr lang="en-CA" dirty="0" smtClean="0">
                <a:solidFill>
                  <a:schemeClr val="bg1"/>
                </a:solidFill>
              </a:rPr>
              <a:t>Perimeter/line:</a:t>
            </a:r>
          </a:p>
          <a:p>
            <a:r>
              <a:rPr lang="en-CA" dirty="0" smtClean="0">
                <a:solidFill>
                  <a:schemeClr val="bg1"/>
                </a:solidFill>
              </a:rPr>
              <a:t>Capsule spacing 4.5m Line spacing 35-50m</a:t>
            </a:r>
          </a:p>
          <a:p>
            <a:r>
              <a:rPr lang="en-CA" dirty="0" smtClean="0">
                <a:solidFill>
                  <a:schemeClr val="bg1"/>
                </a:solidFill>
              </a:rPr>
              <a:t>(not to scale).</a:t>
            </a:r>
            <a:endParaRPr lang="en-CA" dirty="0">
              <a:solidFill>
                <a:schemeClr val="bg1"/>
              </a:solidFill>
            </a:endParaRPr>
          </a:p>
        </p:txBody>
      </p:sp>
    </p:spTree>
    <p:extLst>
      <p:ext uri="{BB962C8B-B14F-4D97-AF65-F5344CB8AC3E}">
        <p14:creationId xmlns:p14="http://schemas.microsoft.com/office/powerpoint/2010/main" val="407107975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985" y="152400"/>
            <a:ext cx="8229600" cy="1143000"/>
          </a:xfrm>
        </p:spPr>
        <p:txBody>
          <a:bodyPr/>
          <a:lstStyle/>
          <a:p>
            <a:r>
              <a:rPr lang="en-CA" sz="3600" dirty="0" smtClean="0">
                <a:solidFill>
                  <a:srgbClr val="008000"/>
                </a:solidFill>
                <a:effectLst>
                  <a:outerShdw blurRad="38100" dist="38100" dir="2700000" algn="tl">
                    <a:srgbClr val="000000">
                      <a:alpha val="43137"/>
                    </a:srgbClr>
                  </a:outerShdw>
                </a:effectLst>
              </a:rPr>
              <a:t>Douglas-fir beetle management:</a:t>
            </a:r>
            <a:br>
              <a:rPr lang="en-CA" sz="3600" dirty="0" smtClean="0">
                <a:solidFill>
                  <a:srgbClr val="008000"/>
                </a:solidFill>
                <a:effectLst>
                  <a:outerShdw blurRad="38100" dist="38100" dir="2700000" algn="tl">
                    <a:srgbClr val="000000">
                      <a:alpha val="43137"/>
                    </a:srgbClr>
                  </a:outerShdw>
                </a:effectLst>
              </a:rPr>
            </a:br>
            <a:r>
              <a:rPr lang="en-CA" sz="3600" dirty="0" smtClean="0">
                <a:solidFill>
                  <a:srgbClr val="0000FF"/>
                </a:solidFill>
              </a:rPr>
              <a:t>Repellent </a:t>
            </a:r>
            <a:r>
              <a:rPr lang="en-CA" sz="3600" dirty="0">
                <a:solidFill>
                  <a:srgbClr val="0000FF"/>
                </a:solidFill>
              </a:rPr>
              <a:t>(MCH)</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192" y="1276850"/>
            <a:ext cx="7883185"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14400" y="6072985"/>
            <a:ext cx="7848599" cy="461665"/>
          </a:xfrm>
          <a:prstGeom prst="rect">
            <a:avLst/>
          </a:prstGeom>
          <a:noFill/>
        </p:spPr>
        <p:txBody>
          <a:bodyPr wrap="square" rtlCol="0">
            <a:spAutoFit/>
          </a:bodyPr>
          <a:lstStyle/>
          <a:p>
            <a:r>
              <a:rPr lang="en-CA" dirty="0" smtClean="0"/>
              <a:t>Next </a:t>
            </a:r>
            <a:r>
              <a:rPr lang="en-CA" dirty="0"/>
              <a:t>to cottages from 2011 to 2014 with 100</a:t>
            </a:r>
            <a:r>
              <a:rPr lang="en-CA" dirty="0" smtClean="0"/>
              <a:t>% success.</a:t>
            </a:r>
            <a:endParaRPr lang="en-CA" dirty="0"/>
          </a:p>
        </p:txBody>
      </p:sp>
    </p:spTree>
    <p:extLst>
      <p:ext uri="{BB962C8B-B14F-4D97-AF65-F5344CB8AC3E}">
        <p14:creationId xmlns:p14="http://schemas.microsoft.com/office/powerpoint/2010/main" val="110958109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600" dirty="0">
                <a:solidFill>
                  <a:srgbClr val="008000"/>
                </a:solidFill>
                <a:effectLst>
                  <a:outerShdw blurRad="38100" dist="38100" dir="2700000" algn="tl">
                    <a:srgbClr val="000000">
                      <a:alpha val="43137"/>
                    </a:srgbClr>
                  </a:outerShdw>
                </a:effectLst>
              </a:rPr>
              <a:t>Douglas-fir beetle management:</a:t>
            </a:r>
            <a:br>
              <a:rPr lang="en-CA" sz="3600" dirty="0">
                <a:solidFill>
                  <a:srgbClr val="008000"/>
                </a:solidFill>
                <a:effectLst>
                  <a:outerShdw blurRad="38100" dist="38100" dir="2700000" algn="tl">
                    <a:srgbClr val="000000">
                      <a:alpha val="43137"/>
                    </a:srgbClr>
                  </a:outerShdw>
                </a:effectLst>
              </a:rPr>
            </a:br>
            <a:r>
              <a:rPr lang="en-CA" dirty="0" smtClean="0">
                <a:solidFill>
                  <a:srgbClr val="0000FF"/>
                </a:solidFill>
              </a:rPr>
              <a:t>Tree Baits</a:t>
            </a:r>
            <a:endParaRPr lang="en-CA" dirty="0">
              <a:solidFill>
                <a:srgbClr val="0000FF"/>
              </a:solidFill>
            </a:endParaRPr>
          </a:p>
        </p:txBody>
      </p:sp>
      <p:sp>
        <p:nvSpPr>
          <p:cNvPr id="3" name="Content Placeholder 2"/>
          <p:cNvSpPr>
            <a:spLocks noGrp="1"/>
          </p:cNvSpPr>
          <p:nvPr>
            <p:ph idx="1"/>
          </p:nvPr>
        </p:nvSpPr>
        <p:spPr/>
        <p:txBody>
          <a:bodyPr/>
          <a:lstStyle/>
          <a:p>
            <a:r>
              <a:rPr lang="en-CA" dirty="0" smtClean="0"/>
              <a:t>For concentration and containment of infestations.</a:t>
            </a:r>
          </a:p>
          <a:p>
            <a:r>
              <a:rPr lang="en-CA" dirty="0" smtClean="0"/>
              <a:t>50 x 50m grid</a:t>
            </a:r>
          </a:p>
          <a:p>
            <a:r>
              <a:rPr lang="en-CA" i="1" dirty="0" smtClean="0">
                <a:solidFill>
                  <a:srgbClr val="FF0000"/>
                </a:solidFill>
                <a:effectLst>
                  <a:outerShdw blurRad="38100" dist="38100" dir="2700000" algn="tl">
                    <a:srgbClr val="000000">
                      <a:alpha val="43137"/>
                    </a:srgbClr>
                  </a:outerShdw>
                </a:effectLst>
              </a:rPr>
              <a:t>HOT!! </a:t>
            </a:r>
            <a:r>
              <a:rPr lang="en-CA" dirty="0" smtClean="0"/>
              <a:t> use </a:t>
            </a:r>
            <a:r>
              <a:rPr lang="en-CA" i="1" dirty="0" smtClean="0"/>
              <a:t>only</a:t>
            </a:r>
            <a:r>
              <a:rPr lang="en-CA" dirty="0" smtClean="0"/>
              <a:t> if clear-cuts are guaranteed. </a:t>
            </a:r>
            <a:endParaRPr lang="en-CA" dirty="0"/>
          </a:p>
        </p:txBody>
      </p:sp>
    </p:spTree>
    <p:extLst>
      <p:ext uri="{BB962C8B-B14F-4D97-AF65-F5344CB8AC3E}">
        <p14:creationId xmlns:p14="http://schemas.microsoft.com/office/powerpoint/2010/main" val="160209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286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Douglas-fir beetle management:</a:t>
            </a:r>
          </a:p>
          <a:p>
            <a:pPr lvl="0" algn="ctr">
              <a:defRPr/>
            </a:pPr>
            <a:r>
              <a:rPr lang="en-CA" sz="3600" b="1" dirty="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Pheromone </a:t>
            </a:r>
            <a:r>
              <a:rPr lang="en-CA" sz="3600" b="1" dirty="0" smtClean="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push-pull</a:t>
            </a:r>
            <a:endParaRPr kumimoji="0" lang="en-CA" sz="36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Calibri" panose="020F0502020204030204" pitchFamily="34" charset="0"/>
              <a:ea typeface="+mj-ea"/>
              <a:cs typeface="Calibri" panose="020F0502020204030204" pitchFamily="34" charset="0"/>
            </a:endParaRPr>
          </a:p>
        </p:txBody>
      </p:sp>
      <p:sp>
        <p:nvSpPr>
          <p:cNvPr id="7" name="Content Placeholder 6"/>
          <p:cNvSpPr>
            <a:spLocks noGrp="1"/>
          </p:cNvSpPr>
          <p:nvPr>
            <p:ph idx="1"/>
          </p:nvPr>
        </p:nvSpPr>
        <p:spPr>
          <a:xfrm>
            <a:off x="457200" y="1447800"/>
            <a:ext cx="8229600" cy="4525963"/>
          </a:xfrm>
        </p:spPr>
        <p:txBody>
          <a:bodyPr/>
          <a:lstStyle/>
          <a:p>
            <a:r>
              <a:rPr lang="en-CA" sz="2800" dirty="0" smtClean="0"/>
              <a:t>PUSH - Treat high value stand with MCH antiaggregation pheromone</a:t>
            </a:r>
          </a:p>
          <a:p>
            <a:r>
              <a:rPr lang="en-CA" sz="2800" dirty="0" smtClean="0"/>
              <a:t>PULL - Contain </a:t>
            </a:r>
            <a:r>
              <a:rPr lang="en-CA" sz="2800" dirty="0"/>
              <a:t>and concentrate beetles </a:t>
            </a:r>
            <a:r>
              <a:rPr lang="en-CA" sz="2800" dirty="0" smtClean="0"/>
              <a:t>in adjacent target stand with tree baits, then harvest OR</a:t>
            </a:r>
          </a:p>
          <a:p>
            <a:pPr lvl="1"/>
            <a:r>
              <a:rPr lang="en-CA" dirty="0" smtClean="0"/>
              <a:t>Trap trees nearby  OR</a:t>
            </a:r>
          </a:p>
          <a:p>
            <a:pPr lvl="1"/>
            <a:r>
              <a:rPr lang="en-CA" dirty="0" smtClean="0"/>
              <a:t>Funnel traps nearby</a:t>
            </a:r>
          </a:p>
        </p:txBody>
      </p:sp>
    </p:spTree>
    <p:extLst>
      <p:ext uri="{BB962C8B-B14F-4D97-AF65-F5344CB8AC3E}">
        <p14:creationId xmlns:p14="http://schemas.microsoft.com/office/powerpoint/2010/main" val="1216949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1143000"/>
          </a:xfrm>
        </p:spPr>
        <p:txBody>
          <a:bodyPr/>
          <a:lstStyle/>
          <a:p>
            <a:r>
              <a:rPr lang="en-CA" sz="3600" dirty="0" smtClean="0">
                <a:solidFill>
                  <a:srgbClr val="008000"/>
                </a:solidFill>
                <a:effectLst>
                  <a:outerShdw blurRad="38100" dist="38100" dir="2700000" algn="tl">
                    <a:srgbClr val="000000">
                      <a:alpha val="43137"/>
                    </a:srgbClr>
                  </a:outerShdw>
                </a:effectLst>
              </a:rPr>
              <a:t>Douglas-fir beetle management summary</a:t>
            </a:r>
            <a:endParaRPr lang="en-CA" sz="3600" dirty="0">
              <a:solidFill>
                <a:srgbClr val="008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884237"/>
            <a:ext cx="8229600" cy="4525963"/>
          </a:xfrm>
        </p:spPr>
        <p:txBody>
          <a:bodyPr/>
          <a:lstStyle/>
          <a:p>
            <a:r>
              <a:rPr lang="en-CA" sz="2400" dirty="0" smtClean="0"/>
              <a:t>Harvest, hot </a:t>
            </a:r>
            <a:r>
              <a:rPr lang="en-CA" sz="2400" dirty="0" smtClean="0"/>
              <a:t>mill, manage debris and blowdown</a:t>
            </a:r>
            <a:endParaRPr lang="en-CA" sz="2400" dirty="0" smtClean="0"/>
          </a:p>
          <a:p>
            <a:r>
              <a:rPr lang="en-CA" sz="2400" dirty="0" smtClean="0"/>
              <a:t>Trap trees</a:t>
            </a:r>
          </a:p>
          <a:p>
            <a:pPr lvl="1"/>
            <a:r>
              <a:rPr lang="en-CA" sz="2400" dirty="0" smtClean="0"/>
              <a:t>Most effective in reducing DFB population</a:t>
            </a:r>
          </a:p>
          <a:p>
            <a:pPr lvl="1"/>
            <a:r>
              <a:rPr lang="en-CA" sz="2400" dirty="0" smtClean="0"/>
              <a:t>Least cost</a:t>
            </a:r>
          </a:p>
          <a:p>
            <a:pPr lvl="1"/>
            <a:r>
              <a:rPr lang="en-CA" sz="2400" dirty="0" smtClean="0"/>
              <a:t>Fall Douglas-fir in spring &amp; harvest them in fall / winter</a:t>
            </a:r>
          </a:p>
          <a:p>
            <a:r>
              <a:rPr lang="en-CA" sz="2400" dirty="0" smtClean="0"/>
              <a:t>Funnel traps</a:t>
            </a:r>
          </a:p>
          <a:p>
            <a:pPr lvl="1"/>
            <a:r>
              <a:rPr lang="en-CA" sz="2400" dirty="0" smtClean="0"/>
              <a:t>Time commitment to maintain during the summer</a:t>
            </a:r>
          </a:p>
          <a:p>
            <a:pPr lvl="1"/>
            <a:r>
              <a:rPr lang="en-CA" sz="2400" dirty="0" smtClean="0"/>
              <a:t>Use to reduce DFB populations if inoperable or no trap tree opportunity</a:t>
            </a:r>
          </a:p>
          <a:p>
            <a:r>
              <a:rPr lang="en-CA" sz="2400" dirty="0" smtClean="0"/>
              <a:t>Repellent MCH</a:t>
            </a:r>
          </a:p>
          <a:p>
            <a:pPr lvl="1"/>
            <a:r>
              <a:rPr lang="en-CA" sz="2400" dirty="0" smtClean="0"/>
              <a:t>Protect seed trees, UWR, trees near funnel traps</a:t>
            </a:r>
          </a:p>
          <a:p>
            <a:pPr lvl="1"/>
            <a:r>
              <a:rPr lang="en-CA" sz="2400" dirty="0" smtClean="0"/>
              <a:t>Minimal cost</a:t>
            </a:r>
          </a:p>
          <a:p>
            <a:pPr lvl="1"/>
            <a:r>
              <a:rPr lang="en-CA" sz="2400" dirty="0" smtClean="0"/>
              <a:t>Reduced risk of losing high value Douglas-fir</a:t>
            </a:r>
            <a:endParaRPr lang="en-CA" sz="2400" dirty="0"/>
          </a:p>
        </p:txBody>
      </p:sp>
    </p:spTree>
    <p:extLst>
      <p:ext uri="{BB962C8B-B14F-4D97-AF65-F5344CB8AC3E}">
        <p14:creationId xmlns:p14="http://schemas.microsoft.com/office/powerpoint/2010/main" val="326804946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solidFill>
                  <a:srgbClr val="008000"/>
                </a:solidFill>
                <a:effectLst>
                  <a:outerShdw blurRad="38100" dist="38100" dir="2700000" algn="tl">
                    <a:srgbClr val="000000">
                      <a:alpha val="43137"/>
                    </a:srgbClr>
                  </a:outerShdw>
                </a:effectLst>
              </a:rPr>
              <a:t>Douglas-fir beetle </a:t>
            </a:r>
            <a:r>
              <a:rPr lang="en-CA" sz="4000" dirty="0" smtClean="0">
                <a:solidFill>
                  <a:srgbClr val="008000"/>
                </a:solidFill>
                <a:effectLst>
                  <a:outerShdw blurRad="38100" dist="38100" dir="2700000" algn="tl">
                    <a:srgbClr val="000000">
                      <a:alpha val="43137"/>
                    </a:srgbClr>
                  </a:outerShdw>
                </a:effectLst>
              </a:rPr>
              <a:t>management planning</a:t>
            </a:r>
            <a:endParaRPr lang="en-CA" dirty="0"/>
          </a:p>
        </p:txBody>
      </p:sp>
      <p:sp>
        <p:nvSpPr>
          <p:cNvPr id="3" name="Content Placeholder 2"/>
          <p:cNvSpPr>
            <a:spLocks noGrp="1"/>
          </p:cNvSpPr>
          <p:nvPr>
            <p:ph idx="1"/>
          </p:nvPr>
        </p:nvSpPr>
        <p:spPr>
          <a:xfrm>
            <a:off x="457200" y="1447800"/>
            <a:ext cx="8229600" cy="4525963"/>
          </a:xfrm>
        </p:spPr>
        <p:txBody>
          <a:bodyPr/>
          <a:lstStyle/>
          <a:p>
            <a:r>
              <a:rPr lang="en-CA" sz="2800" dirty="0" smtClean="0"/>
              <a:t>Falling trap trees – by April 15</a:t>
            </a:r>
          </a:p>
          <a:p>
            <a:r>
              <a:rPr lang="en-CA" sz="2800" dirty="0" smtClean="0"/>
              <a:t>Deploying repellents – April 4 to 15</a:t>
            </a:r>
          </a:p>
          <a:p>
            <a:r>
              <a:rPr lang="en-CA" sz="2800" dirty="0" smtClean="0"/>
              <a:t>Deploying funnel traps – April 4 to 15</a:t>
            </a:r>
          </a:p>
          <a:p>
            <a:r>
              <a:rPr lang="en-CA" sz="2800" dirty="0" smtClean="0"/>
              <a:t>Maintaining funnel traps – April to August</a:t>
            </a:r>
          </a:p>
          <a:p>
            <a:r>
              <a:rPr lang="en-CA" sz="2800" dirty="0" smtClean="0"/>
              <a:t>Surveys – </a:t>
            </a:r>
            <a:r>
              <a:rPr lang="en-CA" sz="2800" dirty="0" smtClean="0"/>
              <a:t>July </a:t>
            </a:r>
            <a:r>
              <a:rPr lang="en-CA" sz="2800" dirty="0" smtClean="0"/>
              <a:t>to mid-September</a:t>
            </a:r>
          </a:p>
          <a:p>
            <a:r>
              <a:rPr lang="en-CA" sz="2800" dirty="0"/>
              <a:t>Check aerial survey records for new </a:t>
            </a:r>
            <a:r>
              <a:rPr lang="en-CA" sz="2800" dirty="0" smtClean="0"/>
              <a:t>infestations and blowdown</a:t>
            </a:r>
          </a:p>
          <a:p>
            <a:r>
              <a:rPr lang="en-CA" sz="2800" dirty="0" smtClean="0"/>
              <a:t>Harvesting beetle attacked trees – fall/winter</a:t>
            </a:r>
          </a:p>
          <a:p>
            <a:r>
              <a:rPr lang="en-CA" sz="2800" dirty="0" smtClean="0"/>
              <a:t>Deal with trap trees – harvest, peel, burn</a:t>
            </a:r>
          </a:p>
          <a:p>
            <a:r>
              <a:rPr lang="en-CA" sz="2800" dirty="0" smtClean="0"/>
              <a:t>Repeat</a:t>
            </a:r>
            <a:endParaRPr lang="en-CA" sz="2800" dirty="0"/>
          </a:p>
        </p:txBody>
      </p:sp>
    </p:spTree>
    <p:extLst>
      <p:ext uri="{BB962C8B-B14F-4D97-AF65-F5344CB8AC3E}">
        <p14:creationId xmlns:p14="http://schemas.microsoft.com/office/powerpoint/2010/main" val="54000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0"/>
            <a:ext cx="10287000" cy="6858000"/>
          </a:xfrm>
          <a:prstGeom prst="rect">
            <a:avLst/>
          </a:prstGeom>
        </p:spPr>
      </p:pic>
      <p:sp>
        <p:nvSpPr>
          <p:cNvPr id="3" name="TextBox 2"/>
          <p:cNvSpPr txBox="1"/>
          <p:nvPr/>
        </p:nvSpPr>
        <p:spPr>
          <a:xfrm>
            <a:off x="2971800" y="2819399"/>
            <a:ext cx="1066800" cy="1200329"/>
          </a:xfrm>
          <a:prstGeom prst="rect">
            <a:avLst/>
          </a:prstGeom>
          <a:solidFill>
            <a:schemeClr val="tx1"/>
          </a:solidFill>
          <a:effectLst>
            <a:softEdge rad="127000"/>
          </a:effectLst>
        </p:spPr>
        <p:txBody>
          <a:bodyPr wrap="square" rtlCol="0">
            <a:spAutoFit/>
          </a:bodyPr>
          <a:lstStyle/>
          <a:p>
            <a:r>
              <a:rPr lang="en-CA" sz="7200" b="1" dirty="0" smtClean="0">
                <a:solidFill>
                  <a:srgbClr val="FF0000"/>
                </a:solidFill>
                <a:latin typeface="Calibri" pitchFamily="34" charset="0"/>
              </a:rPr>
              <a:t>?s</a:t>
            </a:r>
            <a:endParaRPr lang="en-CA" sz="7200" b="1" dirty="0">
              <a:solidFill>
                <a:srgbClr val="FF0000"/>
              </a:solidFill>
              <a:latin typeface="Calibri" pitchFamily="34" charset="0"/>
            </a:endParaRPr>
          </a:p>
        </p:txBody>
      </p:sp>
    </p:spTree>
    <p:extLst>
      <p:ext uri="{BB962C8B-B14F-4D97-AF65-F5344CB8AC3E}">
        <p14:creationId xmlns:p14="http://schemas.microsoft.com/office/powerpoint/2010/main" val="87710010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BS mortality.jpg"/>
          <p:cNvPicPr>
            <a:picLocks noChangeAspect="1"/>
          </p:cNvPicPr>
          <p:nvPr/>
        </p:nvPicPr>
        <p:blipFill>
          <a:blip r:embed="rId3" cstate="print"/>
          <a:stretch>
            <a:fillRect/>
          </a:stretch>
        </p:blipFill>
        <p:spPr>
          <a:xfrm>
            <a:off x="-4191000" y="1"/>
            <a:ext cx="8222124" cy="6857999"/>
          </a:xfrm>
          <a:prstGeom prst="rect">
            <a:avLst/>
          </a:prstGeom>
        </p:spPr>
      </p:pic>
      <p:sp>
        <p:nvSpPr>
          <p:cNvPr id="5" name="Title 1"/>
          <p:cNvSpPr txBox="1">
            <a:spLocks/>
          </p:cNvSpPr>
          <p:nvPr/>
        </p:nvSpPr>
        <p:spPr bwMode="auto">
          <a:xfrm>
            <a:off x="4114800" y="990600"/>
            <a:ext cx="5029200" cy="14478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sz="3000" b="1" dirty="0" smtClean="0">
                <a:solidFill>
                  <a:srgbClr val="008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Spruce Beetle</a:t>
            </a:r>
          </a:p>
          <a:p>
            <a:pPr lvl="0" algn="ctr"/>
            <a:r>
              <a:rPr lang="en-CA" sz="2800" b="1" kern="0"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Curculionidae: </a:t>
            </a:r>
            <a:r>
              <a:rPr lang="en-CA" sz="2800" b="1" kern="0"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Scolytinae</a:t>
            </a:r>
            <a:endParaRPr lang="en-CA" sz="2800" b="1" kern="0"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lvl="0" algn="ctr"/>
            <a:r>
              <a:rPr lang="en-CA" sz="2800" b="1" i="1" kern="0"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Dendroctonus rufipennis </a:t>
            </a:r>
            <a:r>
              <a:rPr lang="en-CA" sz="2800" b="1" kern="0"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(Kirby)</a:t>
            </a:r>
          </a:p>
          <a:p>
            <a:pPr lvl="0" algn="ctr"/>
            <a:endParaRPr kumimoji="0" lang="en-CA" sz="3000" b="1" u="none" strike="noStrike" kern="0" cap="none" spc="0" normalizeH="0" baseline="0" noProof="0" dirty="0" smtClean="0">
              <a:ln>
                <a:noFill/>
              </a:ln>
              <a:solidFill>
                <a:srgbClr val="008000"/>
              </a:solidFill>
              <a:effectLst>
                <a:outerShdw blurRad="38100" dist="38100" dir="2700000" algn="tl">
                  <a:srgbClr val="000000">
                    <a:alpha val="43137"/>
                  </a:srgbClr>
                </a:outerShdw>
              </a:effectLst>
              <a:uLnTx/>
              <a:uFillTx/>
              <a:latin typeface="+mj-lt"/>
              <a:cs typeface="Times New Roman" pitchFamily="18" charset="0"/>
            </a:endParaRPr>
          </a:p>
        </p:txBody>
      </p:sp>
    </p:spTree>
    <p:extLst>
      <p:ext uri="{BB962C8B-B14F-4D97-AF65-F5344CB8AC3E}">
        <p14:creationId xmlns:p14="http://schemas.microsoft.com/office/powerpoint/2010/main" val="421371076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4244236407"/>
              </p:ext>
            </p:extLst>
          </p:nvPr>
        </p:nvGraphicFramePr>
        <p:xfrm>
          <a:off x="236220" y="281940"/>
          <a:ext cx="8671560" cy="62941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2571676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extLst>
              <p:ext uri="{D42A27DB-BD31-4B8C-83A1-F6EECF244321}">
                <p14:modId xmlns:p14="http://schemas.microsoft.com/office/powerpoint/2010/main" val="3681694876"/>
              </p:ext>
            </p:extLst>
          </p:nvPr>
        </p:nvGraphicFramePr>
        <p:xfrm>
          <a:off x="236904" y="284529"/>
          <a:ext cx="8670192" cy="62889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676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003.jpg"/>
          <p:cNvPicPr>
            <a:picLocks noChangeAspect="1"/>
          </p:cNvPicPr>
          <p:nvPr/>
        </p:nvPicPr>
        <p:blipFill>
          <a:blip r:embed="rId3" cstate="print"/>
          <a:stretch>
            <a:fillRect/>
          </a:stretch>
        </p:blipFill>
        <p:spPr>
          <a:xfrm>
            <a:off x="-28575" y="-25791"/>
            <a:ext cx="9144000" cy="6096000"/>
          </a:xfrm>
          <a:prstGeom prst="rect">
            <a:avLst/>
          </a:prstGeom>
        </p:spPr>
      </p:pic>
      <p:sp>
        <p:nvSpPr>
          <p:cNvPr id="2" name="Left Arrow 1"/>
          <p:cNvSpPr/>
          <p:nvPr/>
        </p:nvSpPr>
        <p:spPr>
          <a:xfrm rot="17655178">
            <a:off x="3212580" y="2443656"/>
            <a:ext cx="1012105" cy="513662"/>
          </a:xfrm>
          <a:prstGeom prst="leftArrow">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536433110"/>
      </p:ext>
    </p:extLst>
  </p:cSld>
  <p:clrMapOvr>
    <a:masterClrMapping/>
  </p:clrMapOvr>
  <p:transition advClick="0" advTm="1500"/>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14.jpg"/>
          <p:cNvPicPr>
            <a:picLocks noChangeAspect="1"/>
          </p:cNvPicPr>
          <p:nvPr/>
        </p:nvPicPr>
        <p:blipFill>
          <a:blip r:embed="rId3" cstate="print"/>
          <a:stretch>
            <a:fillRect/>
          </a:stretch>
        </p:blipFill>
        <p:spPr>
          <a:xfrm>
            <a:off x="0" y="0"/>
            <a:ext cx="9144000" cy="6096000"/>
          </a:xfrm>
          <a:prstGeom prst="rect">
            <a:avLst/>
          </a:prstGeom>
        </p:spPr>
      </p:pic>
      <p:sp>
        <p:nvSpPr>
          <p:cNvPr id="4" name="Left Arrow 3"/>
          <p:cNvSpPr/>
          <p:nvPr/>
        </p:nvSpPr>
        <p:spPr>
          <a:xfrm rot="17655178">
            <a:off x="3212580" y="2529082"/>
            <a:ext cx="1012105" cy="513662"/>
          </a:xfrm>
          <a:prstGeom prst="leftArrow">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5221462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CA" sz="3000" dirty="0">
                <a:solidFill>
                  <a:srgbClr val="008000"/>
                </a:solidFill>
                <a:effectLst>
                  <a:outerShdw blurRad="38100" dist="38100" dir="2700000" algn="tl">
                    <a:srgbClr val="000000">
                      <a:alpha val="43137"/>
                    </a:srgbClr>
                  </a:outerShdw>
                </a:effectLst>
              </a:rPr>
              <a:t>Spruce </a:t>
            </a:r>
            <a:r>
              <a:rPr lang="en-CA" sz="3000" dirty="0" smtClean="0">
                <a:solidFill>
                  <a:srgbClr val="008000"/>
                </a:solidFill>
                <a:effectLst>
                  <a:outerShdw blurRad="38100" dist="38100" dir="2700000" algn="tl">
                    <a:srgbClr val="000000">
                      <a:alpha val="43137"/>
                    </a:srgbClr>
                  </a:outerShdw>
                </a:effectLst>
              </a:rPr>
              <a:t>beetle:</a:t>
            </a:r>
            <a:r>
              <a:rPr lang="en-CA" sz="3000" dirty="0" smtClean="0">
                <a:solidFill>
                  <a:srgbClr val="008000"/>
                </a:solidFill>
              </a:rPr>
              <a:t> </a:t>
            </a:r>
            <a:r>
              <a:rPr lang="en-CA" sz="3000" dirty="0" smtClean="0">
                <a:solidFill>
                  <a:srgbClr val="0000FF"/>
                </a:solidFill>
              </a:rPr>
              <a:t>Life </a:t>
            </a:r>
            <a:r>
              <a:rPr lang="en-CA" sz="3000" dirty="0">
                <a:solidFill>
                  <a:srgbClr val="0000FF"/>
                </a:solidFill>
              </a:rPr>
              <a:t>cycle</a:t>
            </a:r>
            <a:endParaRPr lang="en-US" sz="3000" dirty="0">
              <a:solidFill>
                <a:srgbClr val="0000FF"/>
              </a:solidFill>
            </a:endParaRPr>
          </a:p>
        </p:txBody>
      </p:sp>
      <p:sp>
        <p:nvSpPr>
          <p:cNvPr id="120835" name="Rectangle 3"/>
          <p:cNvSpPr>
            <a:spLocks noGrp="1" noChangeArrowheads="1"/>
          </p:cNvSpPr>
          <p:nvPr>
            <p:ph idx="1"/>
          </p:nvPr>
        </p:nvSpPr>
        <p:spPr/>
        <p:txBody>
          <a:bodyPr/>
          <a:lstStyle/>
          <a:p>
            <a:pPr>
              <a:lnSpc>
                <a:spcPct val="80000"/>
              </a:lnSpc>
            </a:pPr>
            <a:r>
              <a:rPr lang="en-US" sz="2800" dirty="0" smtClean="0"/>
              <a:t>A </a:t>
            </a:r>
            <a:r>
              <a:rPr lang="en-US" sz="2800" dirty="0"/>
              <a:t>two-year cycle is </a:t>
            </a:r>
            <a:r>
              <a:rPr lang="en-US" sz="2800" dirty="0" smtClean="0"/>
              <a:t>normal</a:t>
            </a:r>
          </a:p>
          <a:p>
            <a:pPr>
              <a:lnSpc>
                <a:spcPct val="80000"/>
              </a:lnSpc>
            </a:pPr>
            <a:r>
              <a:rPr lang="en-US" sz="2800" dirty="0" smtClean="0"/>
              <a:t>Some </a:t>
            </a:r>
            <a:r>
              <a:rPr lang="en-US" sz="2800" dirty="0"/>
              <a:t>portion of the </a:t>
            </a:r>
            <a:r>
              <a:rPr lang="en-US" sz="2800" dirty="0" smtClean="0"/>
              <a:t>population will complete life </a:t>
            </a:r>
            <a:r>
              <a:rPr lang="en-US" sz="2800" dirty="0"/>
              <a:t>cycle in </a:t>
            </a:r>
            <a:r>
              <a:rPr lang="en-US" sz="2800" dirty="0" smtClean="0"/>
              <a:t>one </a:t>
            </a:r>
            <a:r>
              <a:rPr lang="en-US" sz="2800" dirty="0"/>
              <a:t>year</a:t>
            </a:r>
            <a:r>
              <a:rPr lang="en-US" sz="2800" dirty="0" smtClean="0"/>
              <a:t>.</a:t>
            </a:r>
          </a:p>
          <a:p>
            <a:pPr>
              <a:lnSpc>
                <a:spcPct val="80000"/>
              </a:lnSpc>
            </a:pPr>
            <a:r>
              <a:rPr lang="en-US" sz="2800" dirty="0" smtClean="0"/>
              <a:t>A three-year cycle can occur</a:t>
            </a:r>
          </a:p>
          <a:p>
            <a:pPr>
              <a:lnSpc>
                <a:spcPct val="80000"/>
              </a:lnSpc>
            </a:pPr>
            <a:r>
              <a:rPr lang="en-US" sz="2800" dirty="0" smtClean="0"/>
              <a:t>Spruce beetles must overwinter as new adults before they can fly and attack trees.</a:t>
            </a:r>
          </a:p>
          <a:p>
            <a:pPr>
              <a:lnSpc>
                <a:spcPct val="80000"/>
              </a:lnSpc>
            </a:pPr>
            <a:r>
              <a:rPr lang="en-US" sz="2800" dirty="0" smtClean="0">
                <a:solidFill>
                  <a:srgbClr val="FF0000"/>
                </a:solidFill>
              </a:rPr>
              <a:t>New adults will emerge from standing attacked trees to overwinter at the base of the tree, around the root collar.  Emergence begins with the onset of cooler weather in August.</a:t>
            </a:r>
          </a:p>
          <a:p>
            <a:pPr>
              <a:lnSpc>
                <a:spcPct val="80000"/>
              </a:lnSpc>
            </a:pPr>
            <a:r>
              <a:rPr lang="en-US" sz="2800" dirty="0" smtClean="0"/>
              <a:t>Few adults emerge from windfall or slash to overwinter</a:t>
            </a:r>
            <a:r>
              <a:rPr lang="en-US" sz="2400" dirty="0" smtClean="0"/>
              <a:t>.  </a:t>
            </a:r>
          </a:p>
          <a:p>
            <a:pPr>
              <a:lnSpc>
                <a:spcPct val="80000"/>
              </a:lnSpc>
            </a:pPr>
            <a:endParaRPr lang="en-US" dirty="0" smtClean="0"/>
          </a:p>
          <a:p>
            <a:pPr>
              <a:lnSpc>
                <a:spcPct val="80000"/>
              </a:lnSpc>
            </a:pPr>
            <a:endParaRPr lang="en-US" sz="2800" dirty="0" smtClean="0"/>
          </a:p>
          <a:p>
            <a:pPr>
              <a:lnSpc>
                <a:spcPct val="80000"/>
              </a:lnSpc>
            </a:pPr>
            <a:endParaRPr lang="en-US" sz="1600" dirty="0" smtClean="0"/>
          </a:p>
        </p:txBody>
      </p:sp>
    </p:spTree>
    <p:extLst>
      <p:ext uri="{BB962C8B-B14F-4D97-AF65-F5344CB8AC3E}">
        <p14:creationId xmlns:p14="http://schemas.microsoft.com/office/powerpoint/2010/main" val="230786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 calcmode="lin" valueType="num">
                                      <p:cBhvr additive="base">
                                        <p:cTn id="7" dur="500" fill="hold"/>
                                        <p:tgtEl>
                                          <p:spTgt spid="1208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08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0835">
                                            <p:txEl>
                                              <p:pRg st="1" end="1"/>
                                            </p:txEl>
                                          </p:spTgt>
                                        </p:tgtEl>
                                        <p:attrNameLst>
                                          <p:attrName>style.visibility</p:attrName>
                                        </p:attrNameLst>
                                      </p:cBhvr>
                                      <p:to>
                                        <p:strVal val="visible"/>
                                      </p:to>
                                    </p:set>
                                    <p:anim calcmode="lin" valueType="num">
                                      <p:cBhvr additive="base">
                                        <p:cTn id="13" dur="500" fill="hold"/>
                                        <p:tgtEl>
                                          <p:spTgt spid="1208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08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0835">
                                            <p:txEl>
                                              <p:pRg st="2" end="2"/>
                                            </p:txEl>
                                          </p:spTgt>
                                        </p:tgtEl>
                                        <p:attrNameLst>
                                          <p:attrName>style.visibility</p:attrName>
                                        </p:attrNameLst>
                                      </p:cBhvr>
                                      <p:to>
                                        <p:strVal val="visible"/>
                                      </p:to>
                                    </p:set>
                                    <p:anim calcmode="lin" valueType="num">
                                      <p:cBhvr additive="base">
                                        <p:cTn id="19" dur="500" fill="hold"/>
                                        <p:tgtEl>
                                          <p:spTgt spid="1208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08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0835">
                                            <p:txEl>
                                              <p:pRg st="3" end="3"/>
                                            </p:txEl>
                                          </p:spTgt>
                                        </p:tgtEl>
                                        <p:attrNameLst>
                                          <p:attrName>style.visibility</p:attrName>
                                        </p:attrNameLst>
                                      </p:cBhvr>
                                      <p:to>
                                        <p:strVal val="visible"/>
                                      </p:to>
                                    </p:set>
                                    <p:anim calcmode="lin" valueType="num">
                                      <p:cBhvr additive="base">
                                        <p:cTn id="25" dur="500" fill="hold"/>
                                        <p:tgtEl>
                                          <p:spTgt spid="1208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08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0835">
                                            <p:txEl>
                                              <p:pRg st="4" end="4"/>
                                            </p:txEl>
                                          </p:spTgt>
                                        </p:tgtEl>
                                        <p:attrNameLst>
                                          <p:attrName>style.visibility</p:attrName>
                                        </p:attrNameLst>
                                      </p:cBhvr>
                                      <p:to>
                                        <p:strVal val="visible"/>
                                      </p:to>
                                    </p:set>
                                    <p:anim calcmode="lin" valueType="num">
                                      <p:cBhvr additive="base">
                                        <p:cTn id="31" dur="500" fill="hold"/>
                                        <p:tgtEl>
                                          <p:spTgt spid="12083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08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0835">
                                            <p:txEl>
                                              <p:pRg st="5" end="5"/>
                                            </p:txEl>
                                          </p:spTgt>
                                        </p:tgtEl>
                                        <p:attrNameLst>
                                          <p:attrName>style.visibility</p:attrName>
                                        </p:attrNameLst>
                                      </p:cBhvr>
                                      <p:to>
                                        <p:strVal val="visible"/>
                                      </p:to>
                                    </p:set>
                                    <p:anim calcmode="lin" valueType="num">
                                      <p:cBhvr additive="base">
                                        <p:cTn id="37" dur="500" fill="hold"/>
                                        <p:tgtEl>
                                          <p:spTgt spid="12083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083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solidFill>
                  <a:srgbClr val="008000"/>
                </a:solidFill>
                <a:effectLst>
                  <a:outerShdw blurRad="38100" dist="38100" dir="2700000" algn="tl">
                    <a:srgbClr val="000000">
                      <a:alpha val="43137"/>
                    </a:srgbClr>
                  </a:outerShdw>
                </a:effectLst>
              </a:rPr>
              <a:t>Spruce beetle:</a:t>
            </a:r>
            <a:r>
              <a:rPr lang="en-CA" sz="4000" dirty="0">
                <a:solidFill>
                  <a:srgbClr val="008000"/>
                </a:solidFill>
              </a:rPr>
              <a:t> </a:t>
            </a:r>
            <a:r>
              <a:rPr lang="en-CA" dirty="0" smtClean="0"/>
              <a:t>Endemic populations</a:t>
            </a:r>
            <a:endParaRPr lang="en-CA" dirty="0"/>
          </a:p>
        </p:txBody>
      </p:sp>
      <p:sp>
        <p:nvSpPr>
          <p:cNvPr id="3" name="Content Placeholder 2"/>
          <p:cNvSpPr>
            <a:spLocks noGrp="1"/>
          </p:cNvSpPr>
          <p:nvPr>
            <p:ph idx="1"/>
          </p:nvPr>
        </p:nvSpPr>
        <p:spPr/>
        <p:txBody>
          <a:bodyPr/>
          <a:lstStyle/>
          <a:p>
            <a:r>
              <a:rPr lang="en-CA" dirty="0" smtClean="0"/>
              <a:t>Stressed/damaged trees</a:t>
            </a:r>
          </a:p>
          <a:p>
            <a:r>
              <a:rPr lang="en-CA" dirty="0" smtClean="0"/>
              <a:t>Single fallen trees or very small spots</a:t>
            </a:r>
            <a:endParaRPr lang="en-CA" dirty="0"/>
          </a:p>
        </p:txBody>
      </p:sp>
    </p:spTree>
    <p:extLst>
      <p:ext uri="{BB962C8B-B14F-4D97-AF65-F5344CB8AC3E}">
        <p14:creationId xmlns:p14="http://schemas.microsoft.com/office/powerpoint/2010/main" val="1904864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76200" y="228600"/>
            <a:ext cx="9144000" cy="11430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0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Spruce beetle</a:t>
            </a:r>
            <a:r>
              <a:rPr kumimoji="0" lang="en-CA" sz="3000" b="1" i="0" u="none" strike="noStrike" kern="0" cap="none" spc="0" normalizeH="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 h</a:t>
            </a:r>
            <a:r>
              <a:rPr kumimoji="0" lang="en-CA" sz="30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ost preferences –</a:t>
            </a:r>
          </a:p>
          <a:p>
            <a:pPr marL="0" marR="0" lvl="0" indent="0" algn="ctr" defTabSz="914400" rtl="0" eaLnBrk="1" fontAlgn="base" latinLnBrk="0" hangingPunct="1">
              <a:lnSpc>
                <a:spcPct val="100000"/>
              </a:lnSpc>
              <a:spcBef>
                <a:spcPct val="0"/>
              </a:spcBef>
              <a:spcAft>
                <a:spcPct val="0"/>
              </a:spcAft>
              <a:buClrTx/>
              <a:buSzTx/>
              <a:buFontTx/>
              <a:buNone/>
              <a:tabLst/>
              <a:defRPr/>
            </a:pPr>
            <a:r>
              <a:rPr lang="en-CA" sz="3000" b="1" kern="0" dirty="0" smtClean="0">
                <a:solidFill>
                  <a:schemeClr val="bg1"/>
                </a:solidFill>
                <a:effectLst>
                  <a:outerShdw blurRad="38100" dist="38100" dir="2700000" algn="tl">
                    <a:srgbClr val="000000"/>
                  </a:outerShdw>
                </a:effectLst>
                <a:latin typeface="Calibri" panose="020F0502020204030204" pitchFamily="34" charset="0"/>
                <a:ea typeface="+mj-ea"/>
                <a:cs typeface="Calibri" panose="020F0502020204030204" pitchFamily="34" charset="0"/>
              </a:rPr>
              <a:t>Incipient (building) populations</a:t>
            </a:r>
            <a:endParaRPr kumimoji="0" lang="en-CA" sz="3000" b="1" i="0" u="none" strike="noStrike" kern="0" cap="none" spc="0" normalizeH="0" baseline="0" noProof="0" dirty="0">
              <a:ln>
                <a:noFill/>
              </a:ln>
              <a:solidFill>
                <a:schemeClr val="bg1"/>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endParaRPr>
          </a:p>
        </p:txBody>
      </p:sp>
      <p:pic>
        <p:nvPicPr>
          <p:cNvPr id="5" name="Picture 4" descr="blowdown Se "/>
          <p:cNvPicPr>
            <a:picLocks noChangeAspect="1" noChangeArrowheads="1"/>
          </p:cNvPicPr>
          <p:nvPr/>
        </p:nvPicPr>
        <p:blipFill>
          <a:blip r:embed="rId3" cstate="print"/>
          <a:srcRect/>
          <a:stretch>
            <a:fillRect/>
          </a:stretch>
        </p:blipFill>
        <p:spPr bwMode="auto">
          <a:xfrm>
            <a:off x="76200" y="1828800"/>
            <a:ext cx="5334000" cy="3458766"/>
          </a:xfrm>
          <a:prstGeom prst="rect">
            <a:avLst/>
          </a:prstGeom>
          <a:noFill/>
          <a:ln w="127000">
            <a:solidFill>
              <a:schemeClr val="tx1"/>
            </a:solidFill>
            <a:miter lim="800000"/>
            <a:headEnd/>
            <a:tailEnd/>
          </a:ln>
          <a:effectLst/>
        </p:spPr>
      </p:pic>
      <p:pic>
        <p:nvPicPr>
          <p:cNvPr id="7" name="Content Placeholder 6" descr="SBB slash Lang Ck 1992.jpg"/>
          <p:cNvPicPr>
            <a:picLocks noGrp="1" noChangeAspect="1"/>
          </p:cNvPicPr>
          <p:nvPr>
            <p:ph idx="1"/>
          </p:nvPr>
        </p:nvPicPr>
        <p:blipFill>
          <a:blip r:embed="rId4" cstate="print"/>
          <a:stretch>
            <a:fillRect/>
          </a:stretch>
        </p:blipFill>
        <p:spPr>
          <a:xfrm>
            <a:off x="4267201" y="3691189"/>
            <a:ext cx="4800599" cy="3166811"/>
          </a:xfrm>
          <a:ln w="127000" cap="sq">
            <a:solidFill>
              <a:schemeClr val="tx1"/>
            </a:solidFill>
            <a:round/>
          </a:ln>
        </p:spPr>
      </p:pic>
      <p:sp>
        <p:nvSpPr>
          <p:cNvPr id="6" name="TextBox 5"/>
          <p:cNvSpPr txBox="1"/>
          <p:nvPr/>
        </p:nvSpPr>
        <p:spPr>
          <a:xfrm>
            <a:off x="5791200" y="1828800"/>
            <a:ext cx="2743200" cy="523220"/>
          </a:xfrm>
          <a:prstGeom prst="rect">
            <a:avLst/>
          </a:prstGeom>
          <a:noFill/>
        </p:spPr>
        <p:txBody>
          <a:bodyPr wrap="square" rtlCol="0">
            <a:spAutoFit/>
          </a:bodyPr>
          <a:lstStyle/>
          <a:p>
            <a:r>
              <a:rPr lang="en-CA" sz="2800" b="1" dirty="0" smtClean="0">
                <a:solidFill>
                  <a:schemeClr val="bg1"/>
                </a:solidFill>
                <a:latin typeface="Calibri" panose="020F0502020204030204" pitchFamily="34" charset="0"/>
                <a:cs typeface="Calibri" panose="020F0502020204030204" pitchFamily="34" charset="0"/>
              </a:rPr>
              <a:t>Blowdown</a:t>
            </a:r>
            <a:endParaRPr lang="en-CA" sz="2800" b="1" dirty="0">
              <a:solidFill>
                <a:schemeClr val="bg1"/>
              </a:solidFill>
              <a:latin typeface="Calibri" panose="020F0502020204030204" pitchFamily="34" charset="0"/>
              <a:cs typeface="Calibri" panose="020F0502020204030204" pitchFamily="34" charset="0"/>
            </a:endParaRPr>
          </a:p>
        </p:txBody>
      </p:sp>
      <p:sp>
        <p:nvSpPr>
          <p:cNvPr id="8" name="TextBox 7"/>
          <p:cNvSpPr txBox="1"/>
          <p:nvPr/>
        </p:nvSpPr>
        <p:spPr>
          <a:xfrm>
            <a:off x="5791200" y="2438400"/>
            <a:ext cx="2666051" cy="954107"/>
          </a:xfrm>
          <a:prstGeom prst="rect">
            <a:avLst/>
          </a:prstGeom>
          <a:noFill/>
        </p:spPr>
        <p:txBody>
          <a:bodyPr wrap="none" rtlCol="0">
            <a:spAutoFit/>
          </a:bodyPr>
          <a:lstStyle/>
          <a:p>
            <a:r>
              <a:rPr lang="en-CA" sz="2800" b="1" dirty="0" smtClean="0">
                <a:solidFill>
                  <a:schemeClr val="bg1"/>
                </a:solidFill>
                <a:latin typeface="Calibri" panose="020F0502020204030204" pitchFamily="34" charset="0"/>
                <a:cs typeface="Calibri" panose="020F0502020204030204" pitchFamily="34" charset="0"/>
              </a:rPr>
              <a:t>Larger slash and </a:t>
            </a:r>
          </a:p>
          <a:p>
            <a:r>
              <a:rPr lang="en-CA" sz="2800" b="1" dirty="0" smtClean="0">
                <a:solidFill>
                  <a:schemeClr val="bg1"/>
                </a:solidFill>
                <a:latin typeface="Calibri" panose="020F0502020204030204" pitchFamily="34" charset="0"/>
                <a:cs typeface="Calibri" panose="020F0502020204030204" pitchFamily="34" charset="0"/>
              </a:rPr>
              <a:t>stumps</a:t>
            </a:r>
            <a:endParaRPr lang="en-CA" sz="2800" b="1" dirty="0">
              <a:solidFill>
                <a:schemeClr val="bg1"/>
              </a:solidFill>
              <a:latin typeface="Calibri" panose="020F0502020204030204" pitchFamily="34" charset="0"/>
              <a:cs typeface="Calibri" panose="020F0502020204030204" pitchFamily="34" charset="0"/>
            </a:endParaRPr>
          </a:p>
        </p:txBody>
      </p:sp>
      <p:sp>
        <p:nvSpPr>
          <p:cNvPr id="2" name="TextBox 1"/>
          <p:cNvSpPr txBox="1"/>
          <p:nvPr/>
        </p:nvSpPr>
        <p:spPr>
          <a:xfrm>
            <a:off x="533400" y="5638800"/>
            <a:ext cx="2743200" cy="523220"/>
          </a:xfrm>
          <a:prstGeom prst="rect">
            <a:avLst/>
          </a:prstGeom>
          <a:noFill/>
          <a:ln>
            <a:solidFill>
              <a:srgbClr val="FF0000"/>
            </a:solidFill>
          </a:ln>
        </p:spPr>
        <p:txBody>
          <a:bodyPr wrap="square" rtlCol="0">
            <a:spAutoFit/>
          </a:bodyPr>
          <a:lstStyle/>
          <a:p>
            <a:r>
              <a:rPr lang="en-CA" sz="2800" b="1" dirty="0" smtClean="0">
                <a:solidFill>
                  <a:srgbClr val="FF0000"/>
                </a:solidFill>
                <a:latin typeface="Calibri" panose="020F0502020204030204" pitchFamily="34" charset="0"/>
                <a:cs typeface="Calibri" panose="020F0502020204030204" pitchFamily="34" charset="0"/>
              </a:rPr>
              <a:t>Climate change?</a:t>
            </a:r>
            <a:endParaRPr lang="en-CA" sz="28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516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5" presetClass="entr" presetSubtype="1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5" presetClass="entr" presetSubtype="1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heckerboard(across)">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2"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CA" sz="3200" dirty="0" smtClean="0"/>
              <a:t>Palliser blowdown, aerial overview, 2012</a:t>
            </a:r>
            <a:endParaRPr lang="en-CA" sz="3200" dirty="0"/>
          </a:p>
        </p:txBody>
      </p:sp>
      <p:pic>
        <p:nvPicPr>
          <p:cNvPr id="1026" name="Picture 2" descr="C:\Users\ajstock\AppData\Local\Microsoft\Windows\Temporary Internet Files\Content.Outlook\RSK9BQVJ\DRM Paslliser Nw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8229600" cy="551971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62200" y="2590800"/>
            <a:ext cx="3200400" cy="369332"/>
          </a:xfrm>
          <a:prstGeom prst="rect">
            <a:avLst/>
          </a:prstGeom>
          <a:solidFill>
            <a:schemeClr val="tx1"/>
          </a:solidFill>
        </p:spPr>
        <p:txBody>
          <a:bodyPr wrap="square" rtlCol="0">
            <a:spAutoFit/>
          </a:bodyPr>
          <a:lstStyle/>
          <a:p>
            <a:r>
              <a:rPr lang="en-CA" sz="1800" b="1" dirty="0" smtClean="0">
                <a:solidFill>
                  <a:schemeClr val="bg1"/>
                </a:solidFill>
                <a:latin typeface="Calibri" panose="020F0502020204030204" pitchFamily="34" charset="0"/>
                <a:cs typeface="Calibri" panose="020F0502020204030204" pitchFamily="34" charset="0"/>
              </a:rPr>
              <a:t>It’s always worse than it looks?</a:t>
            </a:r>
            <a:endParaRPr lang="en-CA" sz="1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2844876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solidFill>
                  <a:srgbClr val="008000"/>
                </a:solidFill>
                <a:effectLst>
                  <a:outerShdw blurRad="38100" dist="38100" dir="2700000" algn="tl">
                    <a:srgbClr val="000000">
                      <a:alpha val="43137"/>
                    </a:srgbClr>
                  </a:outerShdw>
                </a:effectLst>
              </a:rPr>
              <a:t>Spruce beetle:</a:t>
            </a:r>
            <a:r>
              <a:rPr lang="en-CA" sz="4000" dirty="0">
                <a:solidFill>
                  <a:srgbClr val="008000"/>
                </a:solidFill>
              </a:rPr>
              <a:t> </a:t>
            </a:r>
            <a:r>
              <a:rPr lang="en-CA" dirty="0" smtClean="0"/>
              <a:t>Incipient to outbreak?</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60781439"/>
              </p:ext>
            </p:extLst>
          </p:nvPr>
        </p:nvGraphicFramePr>
        <p:xfrm>
          <a:off x="457200" y="1219200"/>
          <a:ext cx="82296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5" name="Oval 4"/>
          <p:cNvSpPr/>
          <p:nvPr/>
        </p:nvSpPr>
        <p:spPr>
          <a:xfrm>
            <a:off x="4572000" y="4343400"/>
            <a:ext cx="2819400" cy="12954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56712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839200" cy="1143000"/>
          </a:xfrm>
        </p:spPr>
        <p:txBody>
          <a:bodyPr/>
          <a:lstStyle/>
          <a:p>
            <a:r>
              <a:rPr lang="en-CA" sz="4000" dirty="0">
                <a:solidFill>
                  <a:srgbClr val="008000"/>
                </a:solidFill>
                <a:effectLst>
                  <a:outerShdw blurRad="38100" dist="38100" dir="2700000" algn="tl">
                    <a:srgbClr val="000000">
                      <a:alpha val="43137"/>
                    </a:srgbClr>
                  </a:outerShdw>
                </a:effectLst>
              </a:rPr>
              <a:t>Spruce beetle</a:t>
            </a:r>
            <a:r>
              <a:rPr lang="en-CA" sz="4000" dirty="0" smtClean="0">
                <a:solidFill>
                  <a:srgbClr val="008000"/>
                </a:solidFill>
                <a:effectLst>
                  <a:outerShdw blurRad="38100" dist="38100" dir="2700000" algn="tl">
                    <a:srgbClr val="000000">
                      <a:alpha val="43137"/>
                    </a:srgbClr>
                  </a:outerShdw>
                </a:effectLst>
              </a:rPr>
              <a:t>:</a:t>
            </a:r>
            <a:r>
              <a:rPr lang="en-CA" sz="4000" smtClean="0">
                <a:solidFill>
                  <a:srgbClr val="008000"/>
                </a:solidFill>
                <a:effectLst>
                  <a:outerShdw blurRad="38100" dist="38100" dir="2700000" algn="tl">
                    <a:srgbClr val="000000">
                      <a:alpha val="43137"/>
                    </a:srgbClr>
                  </a:outerShdw>
                </a:effectLst>
              </a:rPr>
              <a:t/>
            </a:r>
            <a:br>
              <a:rPr lang="en-CA" sz="4000" smtClean="0">
                <a:solidFill>
                  <a:srgbClr val="008000"/>
                </a:solidFill>
                <a:effectLst>
                  <a:outerShdw blurRad="38100" dist="38100" dir="2700000" algn="tl">
                    <a:srgbClr val="000000">
                      <a:alpha val="43137"/>
                    </a:srgbClr>
                  </a:outerShdw>
                </a:effectLst>
              </a:rPr>
            </a:br>
            <a:r>
              <a:rPr lang="en-CA" sz="4000" smtClean="0">
                <a:solidFill>
                  <a:srgbClr val="0000FF"/>
                </a:solidFill>
              </a:rPr>
              <a:t>Finding </a:t>
            </a:r>
            <a:r>
              <a:rPr lang="en-CA" sz="4000" dirty="0" smtClean="0">
                <a:solidFill>
                  <a:srgbClr val="0000FF"/>
                </a:solidFill>
              </a:rPr>
              <a:t>i</a:t>
            </a:r>
            <a:r>
              <a:rPr lang="en-CA" dirty="0" smtClean="0">
                <a:solidFill>
                  <a:srgbClr val="0000FF"/>
                </a:solidFill>
              </a:rPr>
              <a:t>ncipient populations?</a:t>
            </a:r>
            <a:endParaRPr lang="en-CA" dirty="0">
              <a:solidFill>
                <a:srgbClr val="0000FF"/>
              </a:solidFill>
            </a:endParaRPr>
          </a:p>
        </p:txBody>
      </p:sp>
      <p:sp>
        <p:nvSpPr>
          <p:cNvPr id="3" name="Content Placeholder 2"/>
          <p:cNvSpPr>
            <a:spLocks noGrp="1"/>
          </p:cNvSpPr>
          <p:nvPr>
            <p:ph idx="1"/>
          </p:nvPr>
        </p:nvSpPr>
        <p:spPr/>
        <p:txBody>
          <a:bodyPr/>
          <a:lstStyle/>
          <a:p>
            <a:r>
              <a:rPr lang="en-CA" dirty="0" smtClean="0"/>
              <a:t>The best approach may be to “scout”</a:t>
            </a:r>
          </a:p>
          <a:p>
            <a:r>
              <a:rPr lang="en-CA" dirty="0" smtClean="0"/>
              <a:t>Simple </a:t>
            </a:r>
            <a:r>
              <a:rPr lang="en-CA" dirty="0" smtClean="0">
                <a:solidFill>
                  <a:srgbClr val="FF0000"/>
                </a:solidFill>
              </a:rPr>
              <a:t>annual</a:t>
            </a:r>
            <a:r>
              <a:rPr lang="en-CA" dirty="0" smtClean="0"/>
              <a:t> </a:t>
            </a:r>
            <a:r>
              <a:rPr lang="en-CA" dirty="0" smtClean="0"/>
              <a:t>walkthroughs in:</a:t>
            </a:r>
            <a:endParaRPr lang="en-CA" dirty="0" smtClean="0"/>
          </a:p>
          <a:p>
            <a:pPr lvl="1"/>
            <a:r>
              <a:rPr lang="en-CA" dirty="0" smtClean="0"/>
              <a:t>High hazard stands</a:t>
            </a:r>
          </a:p>
          <a:p>
            <a:pPr lvl="1"/>
            <a:r>
              <a:rPr lang="en-CA" dirty="0" smtClean="0"/>
              <a:t>Stands with edge blowdown</a:t>
            </a:r>
          </a:p>
          <a:p>
            <a:pPr lvl="1"/>
            <a:r>
              <a:rPr lang="en-CA" dirty="0" smtClean="0"/>
              <a:t>Known blowdown</a:t>
            </a:r>
          </a:p>
          <a:p>
            <a:pPr lvl="1"/>
            <a:r>
              <a:rPr lang="en-CA" dirty="0" smtClean="0"/>
              <a:t>Debris piles</a:t>
            </a:r>
            <a:endParaRPr lang="en-CA" dirty="0"/>
          </a:p>
        </p:txBody>
      </p:sp>
    </p:spTree>
    <p:extLst>
      <p:ext uri="{BB962C8B-B14F-4D97-AF65-F5344CB8AC3E}">
        <p14:creationId xmlns:p14="http://schemas.microsoft.com/office/powerpoint/2010/main" val="159732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solidFill>
                  <a:srgbClr val="008000"/>
                </a:solidFill>
                <a:effectLst>
                  <a:outerShdw blurRad="38100" dist="38100" dir="2700000" algn="tl">
                    <a:srgbClr val="000000">
                      <a:alpha val="43137"/>
                    </a:srgbClr>
                  </a:outerShdw>
                </a:effectLst>
              </a:rPr>
              <a:t>Spruce beetle:</a:t>
            </a:r>
            <a:r>
              <a:rPr lang="en-CA" sz="4000" dirty="0">
                <a:solidFill>
                  <a:srgbClr val="008000"/>
                </a:solidFill>
              </a:rPr>
              <a:t> </a:t>
            </a:r>
            <a:r>
              <a:rPr lang="en-CA" dirty="0" smtClean="0"/>
              <a:t>Course of an infestation</a:t>
            </a:r>
            <a:endParaRPr lang="en-CA" dirty="0"/>
          </a:p>
        </p:txBody>
      </p:sp>
      <p:sp>
        <p:nvSpPr>
          <p:cNvPr id="3" name="Content Placeholder 2"/>
          <p:cNvSpPr>
            <a:spLocks noGrp="1"/>
          </p:cNvSpPr>
          <p:nvPr>
            <p:ph idx="1"/>
          </p:nvPr>
        </p:nvSpPr>
        <p:spPr/>
        <p:txBody>
          <a:bodyPr/>
          <a:lstStyle/>
          <a:p>
            <a:r>
              <a:rPr lang="en-CA" dirty="0" smtClean="0"/>
              <a:t>Outbreaks tend to appear over whole stands</a:t>
            </a:r>
          </a:p>
          <a:p>
            <a:r>
              <a:rPr lang="en-CA" dirty="0" smtClean="0"/>
              <a:t>Detection is almost always in second year of  attack</a:t>
            </a:r>
          </a:p>
          <a:p>
            <a:r>
              <a:rPr lang="en-CA" dirty="0" smtClean="0"/>
              <a:t>Percent mortality can be variable, but primary focus trees are larger trees</a:t>
            </a:r>
            <a:endParaRPr lang="en-CA" dirty="0"/>
          </a:p>
        </p:txBody>
      </p:sp>
    </p:spTree>
    <p:extLst>
      <p:ext uri="{BB962C8B-B14F-4D97-AF65-F5344CB8AC3E}">
        <p14:creationId xmlns:p14="http://schemas.microsoft.com/office/powerpoint/2010/main" val="258224376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BB high stumps Cupola Ck 1992.jpg"/>
          <p:cNvPicPr>
            <a:picLocks noGrp="1" noChangeAspect="1"/>
          </p:cNvPicPr>
          <p:nvPr>
            <p:ph idx="1"/>
          </p:nvPr>
        </p:nvPicPr>
        <p:blipFill>
          <a:blip r:embed="rId3" cstate="print"/>
          <a:stretch>
            <a:fillRect/>
          </a:stretch>
        </p:blipFill>
        <p:spPr>
          <a:xfrm>
            <a:off x="-13598" y="838200"/>
            <a:ext cx="9157598" cy="6040992"/>
          </a:xfrm>
        </p:spPr>
      </p:pic>
      <p:sp>
        <p:nvSpPr>
          <p:cNvPr id="4" name="Title 1"/>
          <p:cNvSpPr txBox="1">
            <a:spLocks/>
          </p:cNvSpPr>
          <p:nvPr/>
        </p:nvSpPr>
        <p:spPr bwMode="auto">
          <a:xfrm>
            <a:off x="0" y="-228600"/>
            <a:ext cx="9144000" cy="11430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0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Spruce beetle Management:</a:t>
            </a:r>
            <a:r>
              <a:rPr kumimoji="0" lang="en-CA" sz="30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 </a:t>
            </a:r>
            <a:r>
              <a:rPr kumimoji="0" lang="en-CA" sz="3000" b="1" i="0" u="none" strike="noStrike" kern="0" cap="none" spc="0" normalizeH="0" baseline="0" noProof="0" dirty="0" smtClean="0">
                <a:ln>
                  <a:noFill/>
                </a:ln>
                <a:solidFill>
                  <a:srgbClr val="FF0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Clean up!</a:t>
            </a:r>
            <a:endParaRPr kumimoji="0" lang="en-CA" sz="3000" b="1" i="0" u="none" strike="noStrike" kern="0" cap="none" spc="0" normalizeH="0" baseline="0" noProof="0" dirty="0">
              <a:ln>
                <a:noFill/>
              </a:ln>
              <a:solidFill>
                <a:srgbClr val="FF0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endParaRPr>
          </a:p>
        </p:txBody>
      </p:sp>
      <p:sp>
        <p:nvSpPr>
          <p:cNvPr id="5" name="Down Arrow 4"/>
          <p:cNvSpPr/>
          <p:nvPr/>
        </p:nvSpPr>
        <p:spPr>
          <a:xfrm rot="17956378">
            <a:off x="2969901" y="1866374"/>
            <a:ext cx="484632" cy="9784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Down Arrow 7"/>
          <p:cNvSpPr/>
          <p:nvPr/>
        </p:nvSpPr>
        <p:spPr>
          <a:xfrm rot="17956378">
            <a:off x="1064902" y="2780775"/>
            <a:ext cx="484632" cy="9784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Down Arrow 8"/>
          <p:cNvSpPr/>
          <p:nvPr/>
        </p:nvSpPr>
        <p:spPr>
          <a:xfrm rot="17956378">
            <a:off x="1064902" y="4152374"/>
            <a:ext cx="484632" cy="9784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Down Arrow 6"/>
          <p:cNvSpPr/>
          <p:nvPr/>
        </p:nvSpPr>
        <p:spPr>
          <a:xfrm rot="17956378">
            <a:off x="3515119" y="723374"/>
            <a:ext cx="484632" cy="9784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730953" y="5562600"/>
            <a:ext cx="8239125" cy="830997"/>
          </a:xfrm>
          <a:prstGeom prst="rect">
            <a:avLst/>
          </a:prstGeom>
          <a:solidFill>
            <a:schemeClr val="tx1"/>
          </a:solidFill>
          <a:effectLst>
            <a:softEdge rad="63500"/>
          </a:effectLst>
        </p:spPr>
        <p:txBody>
          <a:bodyPr wrap="square" rtlCol="0">
            <a:spAutoFit/>
          </a:bodyPr>
          <a:lstStyle/>
          <a:p>
            <a:pPr marL="342900" indent="-342900">
              <a:buFont typeface="Arial" panose="020B0604020202020204" pitchFamily="34" charset="0"/>
              <a:buChar char="•"/>
            </a:pPr>
            <a:r>
              <a:rPr lang="en-CA" b="1" dirty="0" smtClean="0">
                <a:solidFill>
                  <a:schemeClr val="bg1"/>
                </a:solidFill>
                <a:latin typeface="Calibri" panose="020F0502020204030204" pitchFamily="34" charset="0"/>
                <a:cs typeface="Calibri" panose="020F0502020204030204" pitchFamily="34" charset="0"/>
              </a:rPr>
              <a:t>Piece size?  </a:t>
            </a:r>
            <a:r>
              <a:rPr lang="en-CA" dirty="0" smtClean="0">
                <a:solidFill>
                  <a:srgbClr val="000000"/>
                </a:solidFill>
              </a:rPr>
              <a:t>&gt;= </a:t>
            </a:r>
            <a:r>
              <a:rPr lang="en-CA" dirty="0">
                <a:solidFill>
                  <a:srgbClr val="000000"/>
                </a:solidFill>
              </a:rPr>
              <a:t>20 cm diameter x &gt;= 2 m length </a:t>
            </a:r>
          </a:p>
          <a:p>
            <a:pPr marL="342900" indent="-342900">
              <a:buFont typeface="Arial" panose="020B0604020202020204" pitchFamily="34" charset="0"/>
              <a:buChar char="•"/>
            </a:pPr>
            <a:r>
              <a:rPr lang="en-CA" b="1" dirty="0" smtClean="0">
                <a:solidFill>
                  <a:srgbClr val="000000"/>
                </a:solidFill>
                <a:latin typeface="Calibri" panose="020F0502020204030204" pitchFamily="34" charset="0"/>
                <a:cs typeface="Calibri" panose="020F0502020204030204" pitchFamily="34" charset="0"/>
              </a:rPr>
              <a:t>Cut-to length debris?</a:t>
            </a:r>
            <a:endParaRPr lang="en-CA" b="1"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126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8" grpId="0" animBg="1"/>
      <p:bldP spid="9" grpId="0" animBg="1"/>
      <p:bldP spid="7" grpId="0" animBg="1"/>
      <p:bldP spid="10"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endParaRPr lang="en-US"/>
          </a:p>
        </p:txBody>
      </p:sp>
      <p:pic>
        <p:nvPicPr>
          <p:cNvPr id="124931" name="Picture 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rot="21249006">
            <a:off x="4443991" y="4667707"/>
            <a:ext cx="4594790" cy="1384995"/>
          </a:xfrm>
          <a:prstGeom prst="rect">
            <a:avLst/>
          </a:prstGeom>
          <a:solidFill>
            <a:srgbClr val="FFFF00"/>
          </a:solidFill>
          <a:ln w="127000">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CA" sz="2800" b="1" dirty="0" smtClean="0">
                <a:solidFill>
                  <a:srgbClr val="FF0000"/>
                </a:solidFill>
                <a:effectLst>
                  <a:outerShdw blurRad="38100" dist="38100" dir="2700000" algn="tl">
                    <a:srgbClr val="000000">
                      <a:alpha val="43137"/>
                    </a:srgbClr>
                  </a:outerShdw>
                </a:effectLst>
              </a:rPr>
              <a:t>Fall 01 Nov – 31 Mar</a:t>
            </a:r>
          </a:p>
          <a:p>
            <a:r>
              <a:rPr lang="en-CA" sz="2800" b="1" dirty="0" smtClean="0">
                <a:solidFill>
                  <a:srgbClr val="FF0000"/>
                </a:solidFill>
                <a:effectLst>
                  <a:outerShdw blurRad="38100" dist="38100" dir="2700000" algn="tl">
                    <a:srgbClr val="000000">
                      <a:alpha val="43137"/>
                    </a:srgbClr>
                  </a:outerShdw>
                </a:effectLst>
              </a:rPr>
              <a:t>Mark for recovery!</a:t>
            </a:r>
          </a:p>
          <a:p>
            <a:r>
              <a:rPr lang="en-CA" sz="2800" b="1" dirty="0" smtClean="0">
                <a:solidFill>
                  <a:srgbClr val="FF0000"/>
                </a:solidFill>
                <a:effectLst>
                  <a:outerShdw blurRad="38100" dist="38100" dir="2700000" algn="tl">
                    <a:srgbClr val="000000">
                      <a:alpha val="43137"/>
                    </a:srgbClr>
                  </a:outerShdw>
                </a:effectLst>
              </a:rPr>
              <a:t>Maintain shade (&amp; limbs</a:t>
            </a:r>
            <a:r>
              <a:rPr lang="en-CA" sz="2800" dirty="0" smtClean="0">
                <a:solidFill>
                  <a:srgbClr val="FF0000"/>
                </a:solidFill>
              </a:rPr>
              <a:t>)</a:t>
            </a:r>
            <a:endParaRPr lang="en-CA" sz="2800" dirty="0">
              <a:solidFill>
                <a:srgbClr val="FF0000"/>
              </a:solidFill>
            </a:endParaRPr>
          </a:p>
        </p:txBody>
      </p:sp>
    </p:spTree>
    <p:extLst>
      <p:ext uri="{BB962C8B-B14F-4D97-AF65-F5344CB8AC3E}">
        <p14:creationId xmlns:p14="http://schemas.microsoft.com/office/powerpoint/2010/main" val="401447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55638"/>
            <a:ext cx="9144000" cy="1173162"/>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CA" dirty="0">
                <a:solidFill>
                  <a:srgbClr val="008000"/>
                </a:solidFill>
                <a:effectLst>
                  <a:outerShdw blurRad="38100" dist="38100" dir="2700000" algn="tl">
                    <a:srgbClr val="000000"/>
                  </a:outerShdw>
                </a:effectLst>
              </a:rPr>
              <a:t>Spruce beetle Management:</a:t>
            </a:r>
            <a:r>
              <a:rPr lang="en-CA" dirty="0" smtClean="0">
                <a:solidFill>
                  <a:srgbClr val="008000"/>
                </a:solidFill>
              </a:rPr>
              <a:t/>
            </a:r>
            <a:br>
              <a:rPr lang="en-CA" dirty="0" smtClean="0">
                <a:solidFill>
                  <a:srgbClr val="008000"/>
                </a:solidFill>
              </a:rPr>
            </a:br>
            <a:r>
              <a:rPr lang="en-CA" dirty="0" smtClean="0">
                <a:solidFill>
                  <a:srgbClr val="0000FF"/>
                </a:solidFill>
                <a:effectLst>
                  <a:outerShdw blurRad="38100" dist="38100" dir="2700000" algn="tl">
                    <a:srgbClr val="000000">
                      <a:alpha val="43137"/>
                    </a:srgbClr>
                  </a:outerShdw>
                </a:effectLst>
              </a:rPr>
              <a:t>MCH Repellent on downed trees</a:t>
            </a:r>
            <a:endParaRPr lang="en-CA" dirty="0">
              <a:solidFill>
                <a:srgbClr val="0000FF"/>
              </a:solidFill>
            </a:endParaRPr>
          </a:p>
        </p:txBody>
      </p:sp>
      <p:sp>
        <p:nvSpPr>
          <p:cNvPr id="3" name="Text Placeholder 2"/>
          <p:cNvSpPr>
            <a:spLocks noGrp="1"/>
          </p:cNvSpPr>
          <p:nvPr>
            <p:ph type="body" sz="half" idx="1"/>
          </p:nvPr>
        </p:nvSpPr>
        <p:spPr>
          <a:xfrm>
            <a:off x="381000" y="2438400"/>
            <a:ext cx="8229600" cy="3505200"/>
          </a:xfrm>
        </p:spPr>
        <p:txBody>
          <a:bodyPr/>
          <a:lstStyle/>
          <a:p>
            <a:r>
              <a:rPr lang="en-CA" b="1" dirty="0" smtClean="0"/>
              <a:t>MCH is anti-aggregation pheromone of the spruce beetle</a:t>
            </a:r>
          </a:p>
          <a:p>
            <a:r>
              <a:rPr lang="en-CA" b="1" dirty="0" smtClean="0"/>
              <a:t>Has been used to reduce spruce beetle attack on felled trees</a:t>
            </a:r>
          </a:p>
          <a:p>
            <a:r>
              <a:rPr lang="en-CA" b="1" dirty="0" smtClean="0"/>
              <a:t>Inconsistent results on standing trees, not currently recommended</a:t>
            </a:r>
            <a:r>
              <a:rPr lang="en-CA" dirty="0" smtClean="0"/>
              <a:t>.</a:t>
            </a:r>
          </a:p>
        </p:txBody>
      </p:sp>
    </p:spTree>
    <p:extLst>
      <p:ext uri="{BB962C8B-B14F-4D97-AF65-F5344CB8AC3E}">
        <p14:creationId xmlns:p14="http://schemas.microsoft.com/office/powerpoint/2010/main" val="189925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630362"/>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CA" dirty="0">
                <a:solidFill>
                  <a:srgbClr val="008000"/>
                </a:solidFill>
                <a:effectLst>
                  <a:outerShdw blurRad="38100" dist="38100" dir="2700000" algn="tl">
                    <a:srgbClr val="000000"/>
                  </a:outerShdw>
                </a:effectLst>
              </a:rPr>
              <a:t>Spruce beetle Management:</a:t>
            </a:r>
            <a:r>
              <a:rPr lang="en-CA" dirty="0" smtClean="0"/>
              <a:t/>
            </a:r>
            <a:br>
              <a:rPr lang="en-CA" dirty="0" smtClean="0"/>
            </a:br>
            <a:r>
              <a:rPr lang="en-CA" dirty="0" smtClean="0">
                <a:solidFill>
                  <a:srgbClr val="0000FF"/>
                </a:solidFill>
              </a:rPr>
              <a:t>Competitive exclusion on downed trees</a:t>
            </a:r>
            <a:endParaRPr lang="en-CA" dirty="0">
              <a:solidFill>
                <a:srgbClr val="0000FF"/>
              </a:solidFill>
            </a:endParaRPr>
          </a:p>
        </p:txBody>
      </p:sp>
      <p:sp>
        <p:nvSpPr>
          <p:cNvPr id="3" name="Text Placeholder 2"/>
          <p:cNvSpPr>
            <a:spLocks noGrp="1"/>
          </p:cNvSpPr>
          <p:nvPr>
            <p:ph type="body" sz="half" idx="1"/>
          </p:nvPr>
        </p:nvSpPr>
        <p:spPr>
          <a:xfrm>
            <a:off x="304800" y="1905000"/>
            <a:ext cx="8229600" cy="3657600"/>
          </a:xfrm>
        </p:spPr>
        <p:txBody>
          <a:bodyPr/>
          <a:lstStyle/>
          <a:p>
            <a:r>
              <a:rPr lang="en-CA" sz="2800" dirty="0" smtClean="0"/>
              <a:t>Pre-attack application of pheromones of competing secondary beetle species to promote exploitation of resource</a:t>
            </a:r>
          </a:p>
          <a:p>
            <a:r>
              <a:rPr lang="en-CA" sz="2800" dirty="0" smtClean="0"/>
              <a:t>Inhibits spruce beetle (SBB) attack and production</a:t>
            </a:r>
          </a:p>
          <a:p>
            <a:r>
              <a:rPr lang="en-CA" sz="2800" dirty="0" smtClean="0"/>
              <a:t>Has been used on downed trees</a:t>
            </a:r>
          </a:p>
          <a:p>
            <a:r>
              <a:rPr lang="en-CA" sz="2800" dirty="0" smtClean="0"/>
              <a:t>Attracts </a:t>
            </a:r>
            <a:r>
              <a:rPr lang="en-CA" sz="2800" i="1" dirty="0" smtClean="0"/>
              <a:t>Ips tridens</a:t>
            </a:r>
            <a:r>
              <a:rPr lang="en-CA" sz="2800" dirty="0" smtClean="0"/>
              <a:t> and </a:t>
            </a:r>
            <a:r>
              <a:rPr lang="en-CA" sz="2800" i="1" dirty="0" smtClean="0"/>
              <a:t>Dryocoetes affaber</a:t>
            </a:r>
          </a:p>
          <a:p>
            <a:r>
              <a:rPr lang="en-CA" dirty="0" smtClean="0"/>
              <a:t>Expensive</a:t>
            </a:r>
            <a:endParaRPr lang="en-CA" sz="2800" dirty="0" smtClean="0"/>
          </a:p>
          <a:p>
            <a:pPr marL="0" indent="0">
              <a:buNone/>
            </a:pPr>
            <a:endParaRPr lang="en-CA" sz="2800" i="1" dirty="0"/>
          </a:p>
        </p:txBody>
      </p:sp>
    </p:spTree>
    <p:extLst>
      <p:ext uri="{BB962C8B-B14F-4D97-AF65-F5344CB8AC3E}">
        <p14:creationId xmlns:p14="http://schemas.microsoft.com/office/powerpoint/2010/main" val="250415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7038"/>
            <a:ext cx="9144000" cy="1630362"/>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CA" dirty="0">
                <a:solidFill>
                  <a:srgbClr val="008000"/>
                </a:solidFill>
                <a:effectLst>
                  <a:outerShdw blurRad="38100" dist="38100" dir="2700000" algn="tl">
                    <a:srgbClr val="000000"/>
                  </a:outerShdw>
                </a:effectLst>
              </a:rPr>
              <a:t>Spruce beetle Management:</a:t>
            </a:r>
            <a:r>
              <a:rPr lang="en-CA" dirty="0" smtClean="0"/>
              <a:t/>
            </a:r>
            <a:br>
              <a:rPr lang="en-CA" dirty="0" smtClean="0"/>
            </a:br>
            <a:r>
              <a:rPr lang="en-CA" dirty="0" smtClean="0">
                <a:solidFill>
                  <a:srgbClr val="0000FF"/>
                </a:solidFill>
              </a:rPr>
              <a:t>Preventing emergence</a:t>
            </a:r>
            <a:br>
              <a:rPr lang="en-CA" dirty="0" smtClean="0">
                <a:solidFill>
                  <a:srgbClr val="0000FF"/>
                </a:solidFill>
              </a:rPr>
            </a:br>
            <a:r>
              <a:rPr lang="en-CA" dirty="0" smtClean="0">
                <a:solidFill>
                  <a:srgbClr val="0000FF"/>
                </a:solidFill>
              </a:rPr>
              <a:t>by early falling of infested trees</a:t>
            </a:r>
            <a:endParaRPr lang="en-CA" dirty="0">
              <a:solidFill>
                <a:srgbClr val="0000FF"/>
              </a:solidFill>
            </a:endParaRPr>
          </a:p>
        </p:txBody>
      </p:sp>
      <p:sp>
        <p:nvSpPr>
          <p:cNvPr id="3" name="Text Placeholder 2"/>
          <p:cNvSpPr>
            <a:spLocks noGrp="1"/>
          </p:cNvSpPr>
          <p:nvPr>
            <p:ph type="body" sz="half" idx="1"/>
          </p:nvPr>
        </p:nvSpPr>
        <p:spPr>
          <a:xfrm>
            <a:off x="304800" y="2438400"/>
            <a:ext cx="8229600" cy="3657600"/>
          </a:xfrm>
        </p:spPr>
        <p:txBody>
          <a:bodyPr/>
          <a:lstStyle/>
          <a:p>
            <a:r>
              <a:rPr lang="en-CA" dirty="0" smtClean="0"/>
              <a:t>Overwintering hibernation emergence of adults from standing trees can be prevented by falling the infested trees before August.</a:t>
            </a:r>
            <a:endParaRPr lang="en-CA" sz="2800" dirty="0"/>
          </a:p>
        </p:txBody>
      </p:sp>
    </p:spTree>
    <p:extLst>
      <p:ext uri="{BB962C8B-B14F-4D97-AF65-F5344CB8AC3E}">
        <p14:creationId xmlns:p14="http://schemas.microsoft.com/office/powerpoint/2010/main" val="339922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7038"/>
            <a:ext cx="9144000" cy="1630362"/>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CA" dirty="0">
                <a:solidFill>
                  <a:srgbClr val="008000"/>
                </a:solidFill>
                <a:effectLst>
                  <a:outerShdw blurRad="38100" dist="38100" dir="2700000" algn="tl">
                    <a:srgbClr val="000000"/>
                  </a:outerShdw>
                </a:effectLst>
              </a:rPr>
              <a:t>Spruce beetle Management:</a:t>
            </a:r>
            <a:r>
              <a:rPr lang="en-CA" dirty="0" smtClean="0"/>
              <a:t/>
            </a:r>
            <a:br>
              <a:rPr lang="en-CA" dirty="0" smtClean="0"/>
            </a:br>
            <a:r>
              <a:rPr lang="en-CA" dirty="0" smtClean="0">
                <a:solidFill>
                  <a:srgbClr val="0000FF"/>
                </a:solidFill>
              </a:rPr>
              <a:t>Insecticide to prevent attack – </a:t>
            </a:r>
            <a:r>
              <a:rPr lang="en-CA" dirty="0" smtClean="0">
                <a:solidFill>
                  <a:srgbClr val="0000FF"/>
                </a:solidFill>
              </a:rPr>
              <a:t>Carbaryl </a:t>
            </a:r>
            <a:r>
              <a:rPr lang="en-CA" dirty="0" smtClean="0">
                <a:solidFill>
                  <a:srgbClr val="0000FF"/>
                </a:solidFill>
              </a:rPr>
              <a:t>(Sevin)</a:t>
            </a:r>
            <a:endParaRPr lang="en-CA" dirty="0">
              <a:solidFill>
                <a:srgbClr val="0000FF"/>
              </a:solidFill>
            </a:endParaRPr>
          </a:p>
        </p:txBody>
      </p:sp>
      <p:sp>
        <p:nvSpPr>
          <p:cNvPr id="3" name="Text Placeholder 2"/>
          <p:cNvSpPr>
            <a:spLocks noGrp="1"/>
          </p:cNvSpPr>
          <p:nvPr>
            <p:ph type="body" sz="half" idx="1"/>
          </p:nvPr>
        </p:nvSpPr>
        <p:spPr>
          <a:xfrm>
            <a:off x="304800" y="2438400"/>
            <a:ext cx="8229600" cy="3657600"/>
          </a:xfrm>
        </p:spPr>
        <p:txBody>
          <a:bodyPr/>
          <a:lstStyle/>
          <a:p>
            <a:r>
              <a:rPr lang="en-CA" dirty="0" smtClean="0"/>
              <a:t>To protect high value trees.</a:t>
            </a:r>
          </a:p>
          <a:p>
            <a:pPr>
              <a:buNone/>
            </a:pPr>
            <a:r>
              <a:rPr lang="en-CA" sz="2800" dirty="0" smtClean="0"/>
              <a:t>OR </a:t>
            </a:r>
          </a:p>
          <a:p>
            <a:r>
              <a:rPr lang="en-CA" dirty="0" smtClean="0"/>
              <a:t>As standing trap tree, using baits.</a:t>
            </a:r>
          </a:p>
          <a:p>
            <a:r>
              <a:rPr lang="en-CA" sz="2800" dirty="0" smtClean="0"/>
              <a:t>Post attack?</a:t>
            </a:r>
            <a:endParaRPr lang="en-CA" sz="2800" dirty="0"/>
          </a:p>
        </p:txBody>
      </p:sp>
    </p:spTree>
    <p:extLst>
      <p:ext uri="{BB962C8B-B14F-4D97-AF65-F5344CB8AC3E}">
        <p14:creationId xmlns:p14="http://schemas.microsoft.com/office/powerpoint/2010/main" val="204221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1143000"/>
          </a:xfrm>
        </p:spPr>
        <p:txBody>
          <a:bodyPr/>
          <a:lstStyle/>
          <a:p>
            <a:r>
              <a:rPr lang="en-CA" sz="3600" dirty="0">
                <a:solidFill>
                  <a:srgbClr val="008000"/>
                </a:solidFill>
                <a:effectLst>
                  <a:outerShdw blurRad="38100" dist="38100" dir="2700000" algn="tl">
                    <a:srgbClr val="000000">
                      <a:alpha val="43137"/>
                    </a:srgbClr>
                  </a:outerShdw>
                </a:effectLst>
              </a:rPr>
              <a:t>Spruce </a:t>
            </a:r>
            <a:r>
              <a:rPr lang="en-CA" sz="3600" dirty="0" smtClean="0">
                <a:solidFill>
                  <a:srgbClr val="008000"/>
                </a:solidFill>
                <a:effectLst>
                  <a:outerShdw blurRad="38100" dist="38100" dir="2700000" algn="tl">
                    <a:srgbClr val="000000">
                      <a:alpha val="43137"/>
                    </a:srgbClr>
                  </a:outerShdw>
                </a:effectLst>
              </a:rPr>
              <a:t>beetle management summary</a:t>
            </a:r>
            <a:endParaRPr lang="en-CA" sz="3600" dirty="0">
              <a:solidFill>
                <a:srgbClr val="008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219200"/>
            <a:ext cx="8229600" cy="4525963"/>
          </a:xfrm>
        </p:spPr>
        <p:txBody>
          <a:bodyPr/>
          <a:lstStyle/>
          <a:p>
            <a:r>
              <a:rPr lang="en-CA" sz="2800" dirty="0" smtClean="0"/>
              <a:t>Harvest, manage debris and blowdown</a:t>
            </a:r>
            <a:endParaRPr lang="en-CA" sz="2800" dirty="0" smtClean="0"/>
          </a:p>
          <a:p>
            <a:r>
              <a:rPr lang="en-CA" sz="2800" dirty="0" smtClean="0"/>
              <a:t>“Early felling” to prevent emergence</a:t>
            </a:r>
          </a:p>
          <a:p>
            <a:r>
              <a:rPr lang="en-CA" sz="2800" dirty="0" smtClean="0"/>
              <a:t>Trap trees</a:t>
            </a:r>
          </a:p>
          <a:p>
            <a:pPr lvl="1"/>
            <a:r>
              <a:rPr lang="en-CA" dirty="0" smtClean="0"/>
              <a:t>Very effective for reducing SBB populations</a:t>
            </a:r>
          </a:p>
          <a:p>
            <a:pPr lvl="1"/>
            <a:r>
              <a:rPr lang="en-CA" dirty="0" smtClean="0"/>
              <a:t>Least cost</a:t>
            </a:r>
          </a:p>
          <a:p>
            <a:pPr lvl="1"/>
            <a:r>
              <a:rPr lang="en-CA" dirty="0" smtClean="0"/>
              <a:t>Fall spruce in spring &amp; harvest them in fall / winter</a:t>
            </a:r>
          </a:p>
          <a:p>
            <a:r>
              <a:rPr lang="en-CA" sz="2800" dirty="0" smtClean="0"/>
              <a:t>Repellent MCH – downed trees</a:t>
            </a:r>
          </a:p>
          <a:p>
            <a:r>
              <a:rPr lang="en-CA" sz="2800" dirty="0" smtClean="0"/>
              <a:t>Competitive exclusion pheromones</a:t>
            </a:r>
          </a:p>
          <a:p>
            <a:r>
              <a:rPr lang="en-CA" sz="2800" dirty="0" smtClean="0"/>
              <a:t>Carbaryl application</a:t>
            </a:r>
          </a:p>
        </p:txBody>
      </p:sp>
    </p:spTree>
    <p:extLst>
      <p:ext uri="{BB962C8B-B14F-4D97-AF65-F5344CB8AC3E}">
        <p14:creationId xmlns:p14="http://schemas.microsoft.com/office/powerpoint/2010/main" val="356761978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smtClean="0">
                <a:solidFill>
                  <a:srgbClr val="008000"/>
                </a:solidFill>
                <a:effectLst>
                  <a:outerShdw blurRad="38100" dist="38100" dir="2700000" algn="tl">
                    <a:srgbClr val="000000">
                      <a:alpha val="43137"/>
                    </a:srgbClr>
                  </a:outerShdw>
                </a:effectLst>
              </a:rPr>
              <a:t>Spruce </a:t>
            </a:r>
            <a:r>
              <a:rPr lang="en-CA" sz="4000" dirty="0">
                <a:solidFill>
                  <a:srgbClr val="008000"/>
                </a:solidFill>
                <a:effectLst>
                  <a:outerShdw blurRad="38100" dist="38100" dir="2700000" algn="tl">
                    <a:srgbClr val="000000">
                      <a:alpha val="43137"/>
                    </a:srgbClr>
                  </a:outerShdw>
                </a:effectLst>
              </a:rPr>
              <a:t>beetle </a:t>
            </a:r>
            <a:r>
              <a:rPr lang="en-CA" sz="4000" dirty="0" smtClean="0">
                <a:solidFill>
                  <a:srgbClr val="008000"/>
                </a:solidFill>
                <a:effectLst>
                  <a:outerShdw blurRad="38100" dist="38100" dir="2700000" algn="tl">
                    <a:srgbClr val="000000">
                      <a:alpha val="43137"/>
                    </a:srgbClr>
                  </a:outerShdw>
                </a:effectLst>
              </a:rPr>
              <a:t>management planning</a:t>
            </a:r>
            <a:endParaRPr lang="en-CA" dirty="0"/>
          </a:p>
        </p:txBody>
      </p:sp>
      <p:sp>
        <p:nvSpPr>
          <p:cNvPr id="3" name="Content Placeholder 2"/>
          <p:cNvSpPr>
            <a:spLocks noGrp="1"/>
          </p:cNvSpPr>
          <p:nvPr>
            <p:ph idx="1"/>
          </p:nvPr>
        </p:nvSpPr>
        <p:spPr/>
        <p:txBody>
          <a:bodyPr/>
          <a:lstStyle/>
          <a:p>
            <a:r>
              <a:rPr lang="en-CA" sz="2800" dirty="0" smtClean="0"/>
              <a:t>Falling trap trees,  competitive exclusion pheromones – by April 21</a:t>
            </a:r>
          </a:p>
          <a:p>
            <a:r>
              <a:rPr lang="en-CA" sz="2800" dirty="0" smtClean="0"/>
              <a:t>Deploying MCH – </a:t>
            </a:r>
            <a:r>
              <a:rPr lang="en-CA" sz="2800" dirty="0"/>
              <a:t>by April </a:t>
            </a:r>
            <a:r>
              <a:rPr lang="en-CA" sz="2800" dirty="0" smtClean="0"/>
              <a:t>21</a:t>
            </a:r>
          </a:p>
          <a:p>
            <a:r>
              <a:rPr lang="en-CA" sz="2800" dirty="0" smtClean="0"/>
              <a:t>Early felling to prevent emergence – by July 31</a:t>
            </a:r>
          </a:p>
          <a:p>
            <a:r>
              <a:rPr lang="en-CA" sz="2800" dirty="0" smtClean="0"/>
              <a:t>Surveys and scouting – fall/winter</a:t>
            </a:r>
          </a:p>
          <a:p>
            <a:r>
              <a:rPr lang="en-CA" sz="2800" dirty="0" smtClean="0"/>
              <a:t>Check aerial survey records for new infestations and blowdown</a:t>
            </a:r>
          </a:p>
          <a:p>
            <a:r>
              <a:rPr lang="en-CA" sz="2800" dirty="0" smtClean="0"/>
              <a:t>Harvesting beetle attacked trees – fall/winter</a:t>
            </a:r>
          </a:p>
          <a:p>
            <a:r>
              <a:rPr lang="en-CA" sz="2800" dirty="0" smtClean="0"/>
              <a:t>Pick up trap trees with harvesting</a:t>
            </a:r>
          </a:p>
          <a:p>
            <a:r>
              <a:rPr lang="en-CA" sz="2800" dirty="0" smtClean="0"/>
              <a:t>Repeat</a:t>
            </a:r>
            <a:endParaRPr lang="en-CA" sz="2800" dirty="0"/>
          </a:p>
        </p:txBody>
      </p:sp>
    </p:spTree>
    <p:extLst>
      <p:ext uri="{BB962C8B-B14F-4D97-AF65-F5344CB8AC3E}">
        <p14:creationId xmlns:p14="http://schemas.microsoft.com/office/powerpoint/2010/main" val="28126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333" y="0"/>
            <a:ext cx="10244666" cy="6858000"/>
          </a:xfrm>
          <a:prstGeom prst="rect">
            <a:avLst/>
          </a:prstGeom>
        </p:spPr>
      </p:pic>
      <p:sp>
        <p:nvSpPr>
          <p:cNvPr id="3" name="TextBox 2"/>
          <p:cNvSpPr txBox="1"/>
          <p:nvPr/>
        </p:nvSpPr>
        <p:spPr>
          <a:xfrm>
            <a:off x="6705600" y="3505200"/>
            <a:ext cx="1314450" cy="1323439"/>
          </a:xfrm>
          <a:prstGeom prst="rect">
            <a:avLst/>
          </a:prstGeom>
          <a:noFill/>
        </p:spPr>
        <p:txBody>
          <a:bodyPr wrap="square" rtlCol="0">
            <a:spAutoFit/>
          </a:bodyPr>
          <a:lstStyle/>
          <a:p>
            <a:r>
              <a:rPr lang="en-CA" sz="8000" b="1" dirty="0" smtClean="0">
                <a:solidFill>
                  <a:srgbClr val="FF0000"/>
                </a:solidFill>
                <a:latin typeface="Calibri" pitchFamily="34" charset="0"/>
              </a:rPr>
              <a:t>?s</a:t>
            </a:r>
            <a:endParaRPr lang="en-CA" sz="8000" b="1" dirty="0">
              <a:solidFill>
                <a:srgbClr val="FF0000"/>
              </a:solidFill>
              <a:latin typeface="Calibri" pitchFamily="34" charset="0"/>
            </a:endParaRPr>
          </a:p>
        </p:txBody>
      </p:sp>
    </p:spTree>
    <p:extLst>
      <p:ext uri="{BB962C8B-B14F-4D97-AF65-F5344CB8AC3E}">
        <p14:creationId xmlns:p14="http://schemas.microsoft.com/office/powerpoint/2010/main" val="95274995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900" y="1600200"/>
            <a:ext cx="6896100" cy="4597400"/>
          </a:xfrm>
          <a:prstGeom prst="rect">
            <a:avLst/>
          </a:prstGeom>
        </p:spPr>
      </p:pic>
      <p:sp>
        <p:nvSpPr>
          <p:cNvPr id="3" name="Title 1"/>
          <p:cNvSpPr txBox="1">
            <a:spLocks/>
          </p:cNvSpPr>
          <p:nvPr/>
        </p:nvSpPr>
        <p:spPr>
          <a:xfrm>
            <a:off x="457200" y="503238"/>
            <a:ext cx="8229600" cy="792162"/>
          </a:xfrm>
          <a:prstGeom prst="rect">
            <a:avLst/>
          </a:prstGeom>
        </p:spPr>
        <p:txBody>
          <a:bodyPr/>
          <a:lstStyle>
            <a:lvl1pPr algn="ctr" rtl="0" eaLnBrk="0" fontAlgn="base" hangingPunct="0">
              <a:spcBef>
                <a:spcPct val="0"/>
              </a:spcBef>
              <a:spcAft>
                <a:spcPct val="0"/>
              </a:spcAft>
              <a:defRPr sz="3800" b="1">
                <a:solidFill>
                  <a:schemeClr val="bg1"/>
                </a:solidFill>
                <a:effectLst/>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2pPr>
            <a:lvl3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3pPr>
            <a:lvl4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4pPr>
            <a:lvl5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5pPr>
            <a:lvl6pPr marL="4572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9pPr>
          </a:lstStyle>
          <a:p>
            <a:r>
              <a:rPr lang="en-CA" kern="0" dirty="0" smtClean="0"/>
              <a:t>Post-fire management</a:t>
            </a:r>
            <a:endParaRPr lang="en-CA" kern="0" dirty="0"/>
          </a:p>
        </p:txBody>
      </p:sp>
    </p:spTree>
    <p:extLst>
      <p:ext uri="{BB962C8B-B14F-4D97-AF65-F5344CB8AC3E}">
        <p14:creationId xmlns:p14="http://schemas.microsoft.com/office/powerpoint/2010/main" val="2053528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199" y="3082871"/>
            <a:ext cx="5639197" cy="3775129"/>
          </a:xfrm>
          <a:prstGeom prst="rect">
            <a:avLst/>
          </a:prstGeom>
        </p:spPr>
      </p:pic>
      <p:sp>
        <p:nvSpPr>
          <p:cNvPr id="2" name="Title 1"/>
          <p:cNvSpPr>
            <a:spLocks noGrp="1"/>
          </p:cNvSpPr>
          <p:nvPr>
            <p:ph type="title"/>
          </p:nvPr>
        </p:nvSpPr>
        <p:spPr>
          <a:xfrm>
            <a:off x="457200" y="274638"/>
            <a:ext cx="8229600" cy="639762"/>
          </a:xfrm>
        </p:spPr>
        <p:txBody>
          <a:bodyPr/>
          <a:lstStyle/>
          <a:p>
            <a:r>
              <a:rPr lang="en-CA" sz="2800" dirty="0" smtClean="0"/>
              <a:t>Factors determining impact</a:t>
            </a:r>
            <a:endParaRPr lang="en-CA" sz="2800" dirty="0"/>
          </a:p>
        </p:txBody>
      </p:sp>
      <p:sp>
        <p:nvSpPr>
          <p:cNvPr id="3" name="Content Placeholder 2"/>
          <p:cNvSpPr>
            <a:spLocks noGrp="1"/>
          </p:cNvSpPr>
          <p:nvPr>
            <p:ph idx="1"/>
          </p:nvPr>
        </p:nvSpPr>
        <p:spPr>
          <a:xfrm>
            <a:off x="457200" y="1066800"/>
            <a:ext cx="8229600" cy="4525963"/>
          </a:xfrm>
        </p:spPr>
        <p:txBody>
          <a:bodyPr/>
          <a:lstStyle/>
          <a:p>
            <a:r>
              <a:rPr lang="en-CA" sz="2800" dirty="0" smtClean="0"/>
              <a:t>Tree size, age, vigour</a:t>
            </a:r>
          </a:p>
          <a:p>
            <a:r>
              <a:rPr lang="en-CA" sz="2800" dirty="0" smtClean="0"/>
              <a:t>Fire season</a:t>
            </a:r>
          </a:p>
          <a:p>
            <a:r>
              <a:rPr lang="en-CA" sz="2800" dirty="0" smtClean="0"/>
              <a:t>Severity:</a:t>
            </a:r>
          </a:p>
          <a:p>
            <a:pPr lvl="1"/>
            <a:r>
              <a:rPr lang="en-CA" sz="2400" dirty="0" smtClean="0"/>
              <a:t>Foliage consumption, crown scorch, bud kill</a:t>
            </a:r>
          </a:p>
          <a:p>
            <a:pPr lvl="1"/>
            <a:r>
              <a:rPr lang="en-CA" sz="2400" dirty="0" smtClean="0"/>
              <a:t>Bole scorch height,</a:t>
            </a:r>
            <a:br>
              <a:rPr lang="en-CA" sz="2400" dirty="0" smtClean="0"/>
            </a:br>
            <a:r>
              <a:rPr lang="en-CA" sz="2400" dirty="0" smtClean="0"/>
              <a:t>circumference</a:t>
            </a:r>
            <a:br>
              <a:rPr lang="en-CA" sz="2400" dirty="0" smtClean="0"/>
            </a:br>
            <a:r>
              <a:rPr lang="en-CA" sz="2400" dirty="0" smtClean="0"/>
              <a:t>and depth</a:t>
            </a:r>
          </a:p>
          <a:p>
            <a:pPr lvl="1"/>
            <a:r>
              <a:rPr lang="en-CA" sz="2400" dirty="0" smtClean="0"/>
              <a:t>Ground layer</a:t>
            </a:r>
            <a:br>
              <a:rPr lang="en-CA" sz="2400" dirty="0" smtClean="0"/>
            </a:br>
            <a:r>
              <a:rPr lang="en-CA" sz="2400" dirty="0" smtClean="0"/>
              <a:t>consumption (LFH)</a:t>
            </a:r>
          </a:p>
          <a:p>
            <a:r>
              <a:rPr lang="en-CA" sz="2800" dirty="0" smtClean="0"/>
              <a:t>Beetle pressure</a:t>
            </a:r>
          </a:p>
          <a:p>
            <a:r>
              <a:rPr lang="en-CA" sz="2800" dirty="0" smtClean="0"/>
              <a:t>Drought?</a:t>
            </a:r>
            <a:endParaRPr lang="en-CA" sz="2800" dirty="0"/>
          </a:p>
        </p:txBody>
      </p:sp>
    </p:spTree>
    <p:extLst>
      <p:ext uri="{BB962C8B-B14F-4D97-AF65-F5344CB8AC3E}">
        <p14:creationId xmlns:p14="http://schemas.microsoft.com/office/powerpoint/2010/main" val="224530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Fire impacts</a:t>
            </a:r>
            <a:endParaRPr lang="en-CA" dirty="0"/>
          </a:p>
        </p:txBody>
      </p:sp>
      <p:sp>
        <p:nvSpPr>
          <p:cNvPr id="4" name="Content Placeholder 2"/>
          <p:cNvSpPr>
            <a:spLocks noGrp="1"/>
          </p:cNvSpPr>
          <p:nvPr>
            <p:ph idx="1"/>
          </p:nvPr>
        </p:nvSpPr>
        <p:spPr>
          <a:xfrm>
            <a:off x="457200" y="1447800"/>
            <a:ext cx="8229600" cy="4525963"/>
          </a:xfrm>
        </p:spPr>
        <p:txBody>
          <a:bodyPr/>
          <a:lstStyle/>
          <a:p>
            <a:r>
              <a:rPr lang="en-CA" sz="2800" dirty="0" smtClean="0"/>
              <a:t>Trees </a:t>
            </a:r>
            <a:r>
              <a:rPr lang="en-CA" sz="2800" dirty="0"/>
              <a:t>are killed outright by crown fires and high intensity fires</a:t>
            </a:r>
            <a:r>
              <a:rPr lang="en-CA" sz="2800" dirty="0" smtClean="0"/>
              <a:t>.</a:t>
            </a:r>
          </a:p>
          <a:p>
            <a:r>
              <a:rPr lang="en-CA" sz="2800" dirty="0" smtClean="0"/>
              <a:t>Lower </a:t>
            </a:r>
            <a:r>
              <a:rPr lang="en-CA" sz="2800" dirty="0"/>
              <a:t>intensity fires </a:t>
            </a:r>
            <a:r>
              <a:rPr lang="en-CA" sz="2800" dirty="0" smtClean="0"/>
              <a:t>cause stress or partial </a:t>
            </a:r>
            <a:r>
              <a:rPr lang="en-CA" sz="2800" dirty="0"/>
              <a:t>tree </a:t>
            </a:r>
            <a:r>
              <a:rPr lang="en-CA" sz="2800" dirty="0" smtClean="0"/>
              <a:t>kill, and trees continue to die for up to 4 years, especially </a:t>
            </a:r>
            <a:r>
              <a:rPr lang="en-CA" sz="2800" dirty="0" err="1" smtClean="0"/>
              <a:t>Fd</a:t>
            </a:r>
            <a:r>
              <a:rPr lang="en-CA" sz="2800" dirty="0" smtClean="0"/>
              <a:t> and Py.</a:t>
            </a:r>
          </a:p>
          <a:p>
            <a:r>
              <a:rPr lang="en-CA" sz="2800" dirty="0" smtClean="0"/>
              <a:t>Bark beetle populations may build and kill healthy trees in unburned adjacent areas.</a:t>
            </a:r>
          </a:p>
          <a:p>
            <a:r>
              <a:rPr lang="en-CA" sz="2800" dirty="0" smtClean="0"/>
              <a:t>Rhizina root disease and black army cutworm can cause mortality of seedlings planted in newly burned areas</a:t>
            </a:r>
            <a:r>
              <a:rPr lang="en-CA" dirty="0" smtClean="0"/>
              <a:t>.</a:t>
            </a:r>
            <a:endParaRPr lang="en-CA" dirty="0"/>
          </a:p>
        </p:txBody>
      </p:sp>
    </p:spTree>
    <p:extLst>
      <p:ext uri="{BB962C8B-B14F-4D97-AF65-F5344CB8AC3E}">
        <p14:creationId xmlns:p14="http://schemas.microsoft.com/office/powerpoint/2010/main" val="131232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Post-fire issues</a:t>
            </a:r>
            <a:endParaRPr lang="en-CA" dirty="0"/>
          </a:p>
        </p:txBody>
      </p:sp>
      <p:sp>
        <p:nvSpPr>
          <p:cNvPr id="3" name="Content Placeholder 2"/>
          <p:cNvSpPr>
            <a:spLocks noGrp="1"/>
          </p:cNvSpPr>
          <p:nvPr>
            <p:ph idx="1"/>
          </p:nvPr>
        </p:nvSpPr>
        <p:spPr>
          <a:xfrm>
            <a:off x="457200" y="1143000"/>
            <a:ext cx="8229600" cy="4525963"/>
          </a:xfrm>
        </p:spPr>
        <p:txBody>
          <a:bodyPr/>
          <a:lstStyle/>
          <a:p>
            <a:r>
              <a:rPr lang="en-CA" sz="2800" dirty="0" smtClean="0"/>
              <a:t>Seedling mortality</a:t>
            </a:r>
          </a:p>
          <a:p>
            <a:pPr lvl="1"/>
            <a:r>
              <a:rPr lang="en-CA" sz="2400" dirty="0" smtClean="0"/>
              <a:t>Rhizina</a:t>
            </a:r>
          </a:p>
          <a:p>
            <a:pPr lvl="1"/>
            <a:r>
              <a:rPr lang="en-CA" sz="2400" dirty="0" smtClean="0"/>
              <a:t>Black army cutworm (</a:t>
            </a:r>
            <a:r>
              <a:rPr lang="en-CA" sz="2400" i="1" dirty="0" smtClean="0"/>
              <a:t>Actebia fennica</a:t>
            </a:r>
            <a:r>
              <a:rPr lang="en-CA" sz="2400" dirty="0" smtClean="0"/>
              <a:t>)</a:t>
            </a:r>
          </a:p>
          <a:p>
            <a:r>
              <a:rPr lang="en-CA" sz="2800" dirty="0" smtClean="0"/>
              <a:t>In Douglas-fir</a:t>
            </a:r>
          </a:p>
          <a:p>
            <a:pPr lvl="1"/>
            <a:r>
              <a:rPr lang="en-CA" sz="2400" dirty="0" smtClean="0"/>
              <a:t>Douglas-fir beetle – outbreaks can be triggered, last up to 4 years</a:t>
            </a:r>
          </a:p>
          <a:p>
            <a:r>
              <a:rPr lang="en-CA" sz="2800" dirty="0"/>
              <a:t>In Ponderosa pine</a:t>
            </a:r>
          </a:p>
          <a:p>
            <a:pPr lvl="1"/>
            <a:r>
              <a:rPr lang="en-CA" sz="2400" dirty="0"/>
              <a:t>Western pine beetle</a:t>
            </a:r>
          </a:p>
          <a:p>
            <a:pPr lvl="1"/>
            <a:r>
              <a:rPr lang="en-CA" sz="2400" dirty="0"/>
              <a:t>Red turpentine beetle</a:t>
            </a:r>
          </a:p>
          <a:p>
            <a:pPr lvl="1"/>
            <a:r>
              <a:rPr lang="en-CA" sz="2400" dirty="0" smtClean="0"/>
              <a:t>(Mountain </a:t>
            </a:r>
            <a:r>
              <a:rPr lang="en-CA" sz="2400" dirty="0"/>
              <a:t>pine </a:t>
            </a:r>
            <a:r>
              <a:rPr lang="en-CA" sz="2400" dirty="0" smtClean="0"/>
              <a:t>beetle?  IBM generally doesn’t like fire damaged trees)</a:t>
            </a:r>
            <a:endParaRPr lang="en-CA" sz="2400" dirty="0"/>
          </a:p>
        </p:txBody>
      </p:sp>
    </p:spTree>
    <p:extLst>
      <p:ext uri="{BB962C8B-B14F-4D97-AF65-F5344CB8AC3E}">
        <p14:creationId xmlns:p14="http://schemas.microsoft.com/office/powerpoint/2010/main" val="305064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Post-fire issues</a:t>
            </a:r>
          </a:p>
        </p:txBody>
      </p:sp>
      <p:sp>
        <p:nvSpPr>
          <p:cNvPr id="3" name="Content Placeholder 2"/>
          <p:cNvSpPr>
            <a:spLocks noGrp="1"/>
          </p:cNvSpPr>
          <p:nvPr>
            <p:ph idx="1"/>
          </p:nvPr>
        </p:nvSpPr>
        <p:spPr/>
        <p:txBody>
          <a:bodyPr/>
          <a:lstStyle/>
          <a:p>
            <a:r>
              <a:rPr lang="en-CA" dirty="0" smtClean="0"/>
              <a:t>Higher elevations</a:t>
            </a:r>
          </a:p>
          <a:p>
            <a:pPr lvl="1"/>
            <a:r>
              <a:rPr lang="en-CA" dirty="0" smtClean="0"/>
              <a:t>Spruce beetle, western balsam bark beetle</a:t>
            </a:r>
          </a:p>
          <a:p>
            <a:pPr lvl="1"/>
            <a:r>
              <a:rPr lang="en-CA" dirty="0" smtClean="0"/>
              <a:t>Thin barked trees are highly susceptible to fire damage.</a:t>
            </a:r>
          </a:p>
          <a:p>
            <a:r>
              <a:rPr lang="en-CA" dirty="0" smtClean="0"/>
              <a:t>General damage agents</a:t>
            </a:r>
          </a:p>
          <a:p>
            <a:pPr lvl="1"/>
            <a:r>
              <a:rPr lang="en-CA" dirty="0" smtClean="0"/>
              <a:t>Secondary insects, woodborers and ambrosia beetles</a:t>
            </a:r>
            <a:endParaRPr lang="en-CA" dirty="0"/>
          </a:p>
        </p:txBody>
      </p:sp>
    </p:spTree>
    <p:extLst>
      <p:ext uri="{BB962C8B-B14F-4D97-AF65-F5344CB8AC3E}">
        <p14:creationId xmlns:p14="http://schemas.microsoft.com/office/powerpoint/2010/main" val="423789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Proposed approach</a:t>
            </a:r>
            <a:endParaRPr lang="en-CA" dirty="0"/>
          </a:p>
        </p:txBody>
      </p:sp>
      <p:sp>
        <p:nvSpPr>
          <p:cNvPr id="3" name="Content Placeholder 2"/>
          <p:cNvSpPr>
            <a:spLocks noGrp="1"/>
          </p:cNvSpPr>
          <p:nvPr>
            <p:ph idx="1"/>
          </p:nvPr>
        </p:nvSpPr>
        <p:spPr>
          <a:xfrm>
            <a:off x="457200" y="1143000"/>
            <a:ext cx="8229600" cy="4525963"/>
          </a:xfrm>
        </p:spPr>
        <p:txBody>
          <a:bodyPr/>
          <a:lstStyle/>
          <a:p>
            <a:pPr marL="0" lvl="0" indent="0">
              <a:buNone/>
            </a:pPr>
            <a:r>
              <a:rPr lang="en-CA" dirty="0" smtClean="0">
                <a:solidFill>
                  <a:srgbClr val="008000"/>
                </a:solidFill>
              </a:rPr>
              <a:t>For bark beetles</a:t>
            </a:r>
          </a:p>
          <a:p>
            <a:r>
              <a:rPr lang="en-CA" sz="2800" dirty="0" smtClean="0"/>
              <a:t>Overlay IBD/IBS </a:t>
            </a:r>
            <a:r>
              <a:rPr lang="en-CA" sz="2800" dirty="0"/>
              <a:t>hazard rating </a:t>
            </a:r>
            <a:r>
              <a:rPr lang="en-CA" sz="2800" dirty="0" smtClean="0"/>
              <a:t>on </a:t>
            </a:r>
            <a:r>
              <a:rPr lang="en-CA" sz="2800" dirty="0"/>
              <a:t>fire area.</a:t>
            </a:r>
            <a:endParaRPr lang="en-CA" sz="2800" dirty="0" smtClean="0"/>
          </a:p>
          <a:p>
            <a:r>
              <a:rPr lang="en-CA" sz="2800" dirty="0" smtClean="0"/>
              <a:t>Overlay </a:t>
            </a:r>
            <a:r>
              <a:rPr lang="en-CA" sz="2800" dirty="0"/>
              <a:t>VRI </a:t>
            </a:r>
            <a:r>
              <a:rPr lang="en-CA" sz="2800" dirty="0"/>
              <a:t>Py volume &gt; 40 </a:t>
            </a:r>
            <a:r>
              <a:rPr lang="en-CA" sz="2800" dirty="0" smtClean="0"/>
              <a:t>years.</a:t>
            </a:r>
            <a:endParaRPr lang="en-CA" sz="2800" dirty="0"/>
          </a:p>
          <a:p>
            <a:r>
              <a:rPr lang="en-CA" sz="2800" dirty="0">
                <a:solidFill>
                  <a:srgbClr val="FF0000"/>
                </a:solidFill>
              </a:rPr>
              <a:t>Assess </a:t>
            </a:r>
            <a:r>
              <a:rPr lang="en-CA" sz="2800" dirty="0" smtClean="0">
                <a:solidFill>
                  <a:srgbClr val="FF0000"/>
                </a:solidFill>
              </a:rPr>
              <a:t>felled material in </a:t>
            </a:r>
            <a:r>
              <a:rPr lang="en-CA" sz="2800" dirty="0">
                <a:solidFill>
                  <a:srgbClr val="FF0000"/>
                </a:solidFill>
              </a:rPr>
              <a:t>fuel free zones.</a:t>
            </a:r>
          </a:p>
          <a:p>
            <a:r>
              <a:rPr lang="en-CA" sz="2800" dirty="0" smtClean="0"/>
              <a:t>Eliminate </a:t>
            </a:r>
            <a:r>
              <a:rPr lang="en-CA" sz="2800" dirty="0"/>
              <a:t>areas in completely burned and unburned areas, determine suitable survey areas</a:t>
            </a:r>
            <a:r>
              <a:rPr lang="en-CA" sz="2800" dirty="0" smtClean="0"/>
              <a:t>.</a:t>
            </a:r>
          </a:p>
          <a:p>
            <a:r>
              <a:rPr lang="en-CA" sz="2800" dirty="0" smtClean="0"/>
              <a:t>Assess existing known beetle pressure.</a:t>
            </a:r>
          </a:p>
          <a:p>
            <a:r>
              <a:rPr lang="en-CA" sz="2800" dirty="0" smtClean="0"/>
              <a:t>Classify </a:t>
            </a:r>
            <a:r>
              <a:rPr lang="en-CA" sz="2800" dirty="0"/>
              <a:t>areas as </a:t>
            </a:r>
            <a:r>
              <a:rPr lang="en-CA" sz="2800" dirty="0" smtClean="0"/>
              <a:t>possible L</a:t>
            </a:r>
            <a:r>
              <a:rPr lang="en-CA" sz="2800" dirty="0"/>
              <a:t>, </a:t>
            </a:r>
            <a:r>
              <a:rPr lang="en-CA" sz="2800" dirty="0" smtClean="0"/>
              <a:t>M</a:t>
            </a:r>
            <a:r>
              <a:rPr lang="en-CA" sz="2800" dirty="0"/>
              <a:t>, H </a:t>
            </a:r>
            <a:r>
              <a:rPr lang="en-CA" sz="2800" dirty="0" err="1" smtClean="0"/>
              <a:t>Fd</a:t>
            </a:r>
            <a:r>
              <a:rPr lang="en-CA" sz="2800" dirty="0" smtClean="0"/>
              <a:t> and Py hazard </a:t>
            </a:r>
            <a:r>
              <a:rPr lang="en-CA" sz="2800" dirty="0"/>
              <a:t>areas</a:t>
            </a:r>
            <a:r>
              <a:rPr lang="en-CA" sz="2800" dirty="0" smtClean="0"/>
              <a:t>.</a:t>
            </a:r>
          </a:p>
          <a:p>
            <a:r>
              <a:rPr lang="en-CA" sz="2800" dirty="0" smtClean="0"/>
              <a:t>Decide where to survey</a:t>
            </a:r>
            <a:endParaRPr lang="en-CA" sz="2800" dirty="0"/>
          </a:p>
        </p:txBody>
      </p:sp>
    </p:spTree>
    <p:extLst>
      <p:ext uri="{BB962C8B-B14F-4D97-AF65-F5344CB8AC3E}">
        <p14:creationId xmlns:p14="http://schemas.microsoft.com/office/powerpoint/2010/main" val="286724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Proposed approach</a:t>
            </a:r>
            <a:endParaRPr lang="en-CA" dirty="0"/>
          </a:p>
        </p:txBody>
      </p:sp>
      <p:sp>
        <p:nvSpPr>
          <p:cNvPr id="3" name="Content Placeholder 2"/>
          <p:cNvSpPr>
            <a:spLocks noGrp="1"/>
          </p:cNvSpPr>
          <p:nvPr>
            <p:ph idx="1"/>
          </p:nvPr>
        </p:nvSpPr>
        <p:spPr>
          <a:xfrm>
            <a:off x="381000" y="1143000"/>
            <a:ext cx="8229600" cy="4525963"/>
          </a:xfrm>
        </p:spPr>
        <p:txBody>
          <a:bodyPr/>
          <a:lstStyle/>
          <a:p>
            <a:pPr marL="0" lvl="0" indent="0">
              <a:buNone/>
            </a:pPr>
            <a:r>
              <a:rPr lang="en-CA" dirty="0" smtClean="0">
                <a:solidFill>
                  <a:srgbClr val="008000"/>
                </a:solidFill>
              </a:rPr>
              <a:t>For bark beetles (continued)</a:t>
            </a:r>
          </a:p>
          <a:p>
            <a:pPr lvl="0"/>
            <a:r>
              <a:rPr lang="en-CA" dirty="0" smtClean="0"/>
              <a:t>Establish </a:t>
            </a:r>
            <a:r>
              <a:rPr lang="en-CA" dirty="0"/>
              <a:t>sanitation </a:t>
            </a:r>
            <a:r>
              <a:rPr lang="en-CA" dirty="0" smtClean="0"/>
              <a:t>harvest</a:t>
            </a:r>
            <a:r>
              <a:rPr lang="en-CA" dirty="0"/>
              <a:t>, </a:t>
            </a:r>
            <a:r>
              <a:rPr lang="en-CA" dirty="0" smtClean="0"/>
              <a:t>anti-aggregation, and </a:t>
            </a:r>
            <a:r>
              <a:rPr lang="en-CA" dirty="0"/>
              <a:t>funnel trap treatment areas in </a:t>
            </a:r>
            <a:r>
              <a:rPr lang="en-CA" dirty="0" smtClean="0"/>
              <a:t>priority moderate/light </a:t>
            </a:r>
            <a:r>
              <a:rPr lang="en-CA" dirty="0"/>
              <a:t>damage areas</a:t>
            </a:r>
            <a:r>
              <a:rPr lang="en-CA" dirty="0" smtClean="0"/>
              <a:t>.</a:t>
            </a:r>
          </a:p>
          <a:p>
            <a:pPr lvl="0"/>
            <a:r>
              <a:rPr lang="en-CA" dirty="0" smtClean="0"/>
              <a:t>Salvage </a:t>
            </a:r>
            <a:r>
              <a:rPr lang="en-CA" dirty="0"/>
              <a:t>harvest in severe damage </a:t>
            </a:r>
            <a:r>
              <a:rPr lang="en-CA" dirty="0" smtClean="0"/>
              <a:t>areas.</a:t>
            </a:r>
          </a:p>
          <a:p>
            <a:r>
              <a:rPr lang="en-CA" dirty="0"/>
              <a:t>(Establish 4-5 </a:t>
            </a:r>
            <a:r>
              <a:rPr lang="en-CA" dirty="0" err="1"/>
              <a:t>yr</a:t>
            </a:r>
            <a:r>
              <a:rPr lang="en-CA" dirty="0"/>
              <a:t> PSPs in moderate/light damage areas to follow tree fates?)</a:t>
            </a:r>
          </a:p>
          <a:p>
            <a:pPr marL="0" lvl="0" indent="0">
              <a:buNone/>
            </a:pPr>
            <a:endParaRPr lang="en-CA" dirty="0"/>
          </a:p>
        </p:txBody>
      </p:sp>
    </p:spTree>
    <p:extLst>
      <p:ext uri="{BB962C8B-B14F-4D97-AF65-F5344CB8AC3E}">
        <p14:creationId xmlns:p14="http://schemas.microsoft.com/office/powerpoint/2010/main" val="347453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solidFill>
                  <a:srgbClr val="008000"/>
                </a:solidFill>
                <a:effectLst>
                  <a:outerShdw blurRad="38100" dist="38100" dir="2700000" algn="tl">
                    <a:srgbClr val="000000">
                      <a:alpha val="43137"/>
                    </a:srgbClr>
                  </a:outerShdw>
                </a:effectLst>
              </a:rPr>
              <a:t>Douglas-fir beetle management:</a:t>
            </a:r>
            <a:br>
              <a:rPr lang="en-CA" sz="4000" dirty="0">
                <a:solidFill>
                  <a:srgbClr val="008000"/>
                </a:solidFill>
                <a:effectLst>
                  <a:outerShdw blurRad="38100" dist="38100" dir="2700000" algn="tl">
                    <a:srgbClr val="000000">
                      <a:alpha val="43137"/>
                    </a:srgbClr>
                  </a:outerShdw>
                </a:effectLst>
              </a:rPr>
            </a:br>
            <a:r>
              <a:rPr lang="en-CA" sz="4000" dirty="0">
                <a:solidFill>
                  <a:srgbClr val="0000FF"/>
                </a:solidFill>
              </a:rPr>
              <a:t>Repellent (MCH)</a:t>
            </a:r>
            <a:endParaRPr lang="en-CA"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47799"/>
            <a:ext cx="7831861" cy="5638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38200" y="5939135"/>
            <a:ext cx="7924800" cy="830997"/>
          </a:xfrm>
          <a:prstGeom prst="rect">
            <a:avLst/>
          </a:prstGeom>
          <a:solidFill>
            <a:srgbClr val="969696">
              <a:alpha val="50196"/>
            </a:srgbClr>
          </a:solidFill>
        </p:spPr>
        <p:txBody>
          <a:bodyPr wrap="square" rtlCol="0">
            <a:spAutoFit/>
          </a:bodyPr>
          <a:lstStyle/>
          <a:p>
            <a:pPr algn="ctr"/>
            <a:r>
              <a:rPr lang="en-CA" b="1" dirty="0">
                <a:effectLst>
                  <a:outerShdw blurRad="38100" dist="38100" dir="2700000" algn="tl">
                    <a:srgbClr val="000000">
                      <a:alpha val="43137"/>
                    </a:srgbClr>
                  </a:outerShdw>
                </a:effectLst>
              </a:rPr>
              <a:t>Perimeter MCH in spaced, pruned and under burned </a:t>
            </a:r>
            <a:r>
              <a:rPr lang="en-CA" b="1" dirty="0" err="1">
                <a:effectLst>
                  <a:outerShdw blurRad="38100" dist="38100" dir="2700000" algn="tl">
                    <a:srgbClr val="000000">
                      <a:alpha val="43137"/>
                    </a:srgbClr>
                  </a:outerShdw>
                </a:effectLst>
              </a:rPr>
              <a:t>Fd</a:t>
            </a:r>
            <a:endParaRPr lang="en-CA"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3958766"/>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0"/>
            <a:ext cx="4572000" cy="6858000"/>
          </a:xfrm>
          <a:prstGeom prst="rect">
            <a:avLst/>
          </a:prstGeom>
        </p:spPr>
      </p:pic>
      <p:sp>
        <p:nvSpPr>
          <p:cNvPr id="3" name="TextBox 2"/>
          <p:cNvSpPr txBox="1"/>
          <p:nvPr/>
        </p:nvSpPr>
        <p:spPr>
          <a:xfrm>
            <a:off x="3581400" y="914400"/>
            <a:ext cx="1676400" cy="1015663"/>
          </a:xfrm>
          <a:prstGeom prst="rect">
            <a:avLst/>
          </a:prstGeom>
          <a:noFill/>
        </p:spPr>
        <p:txBody>
          <a:bodyPr wrap="square" rtlCol="0">
            <a:spAutoFit/>
          </a:bodyPr>
          <a:lstStyle/>
          <a:p>
            <a:r>
              <a:rPr lang="en-CA" sz="6000" b="1"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t>
            </a:r>
            <a:endParaRPr lang="en-CA" sz="60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191293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
        <p:nvSpPr>
          <p:cNvPr id="3" name="Freeform 2"/>
          <p:cNvSpPr/>
          <p:nvPr/>
        </p:nvSpPr>
        <p:spPr>
          <a:xfrm>
            <a:off x="-15574" y="1782305"/>
            <a:ext cx="5998459" cy="1952787"/>
          </a:xfrm>
          <a:custGeom>
            <a:avLst/>
            <a:gdLst>
              <a:gd name="connsiteX0" fmla="*/ 5532971 w 5998459"/>
              <a:gd name="connsiteY0" fmla="*/ 418454 h 1952787"/>
              <a:gd name="connsiteX1" fmla="*/ 5532971 w 5998459"/>
              <a:gd name="connsiteY1" fmla="*/ 418454 h 1952787"/>
              <a:gd name="connsiteX2" fmla="*/ 5393486 w 5998459"/>
              <a:gd name="connsiteY2" fmla="*/ 449451 h 1952787"/>
              <a:gd name="connsiteX3" fmla="*/ 5346991 w 5998459"/>
              <a:gd name="connsiteY3" fmla="*/ 464949 h 1952787"/>
              <a:gd name="connsiteX4" fmla="*/ 5254001 w 5998459"/>
              <a:gd name="connsiteY4" fmla="*/ 511444 h 1952787"/>
              <a:gd name="connsiteX5" fmla="*/ 5068021 w 5998459"/>
              <a:gd name="connsiteY5" fmla="*/ 526942 h 1952787"/>
              <a:gd name="connsiteX6" fmla="*/ 4975032 w 5998459"/>
              <a:gd name="connsiteY6" fmla="*/ 557939 h 1952787"/>
              <a:gd name="connsiteX7" fmla="*/ 4928537 w 5998459"/>
              <a:gd name="connsiteY7" fmla="*/ 573437 h 1952787"/>
              <a:gd name="connsiteX8" fmla="*/ 4835547 w 5998459"/>
              <a:gd name="connsiteY8" fmla="*/ 650929 h 1952787"/>
              <a:gd name="connsiteX9" fmla="*/ 4727059 w 5998459"/>
              <a:gd name="connsiteY9" fmla="*/ 712922 h 1952787"/>
              <a:gd name="connsiteX10" fmla="*/ 4680564 w 5998459"/>
              <a:gd name="connsiteY10" fmla="*/ 728420 h 1952787"/>
              <a:gd name="connsiteX11" fmla="*/ 4634069 w 5998459"/>
              <a:gd name="connsiteY11" fmla="*/ 759417 h 1952787"/>
              <a:gd name="connsiteX12" fmla="*/ 4556577 w 5998459"/>
              <a:gd name="connsiteY12" fmla="*/ 836909 h 1952787"/>
              <a:gd name="connsiteX13" fmla="*/ 4494584 w 5998459"/>
              <a:gd name="connsiteY13" fmla="*/ 976393 h 1952787"/>
              <a:gd name="connsiteX14" fmla="*/ 4479086 w 5998459"/>
              <a:gd name="connsiteY14" fmla="*/ 1022888 h 1952787"/>
              <a:gd name="connsiteX15" fmla="*/ 4463588 w 5998459"/>
              <a:gd name="connsiteY15" fmla="*/ 1146875 h 1952787"/>
              <a:gd name="connsiteX16" fmla="*/ 4448089 w 5998459"/>
              <a:gd name="connsiteY16" fmla="*/ 1193370 h 1952787"/>
              <a:gd name="connsiteX17" fmla="*/ 4401594 w 5998459"/>
              <a:gd name="connsiteY17" fmla="*/ 1224366 h 1952787"/>
              <a:gd name="connsiteX18" fmla="*/ 4324103 w 5998459"/>
              <a:gd name="connsiteY18" fmla="*/ 1286359 h 1952787"/>
              <a:gd name="connsiteX19" fmla="*/ 4184618 w 5998459"/>
              <a:gd name="connsiteY19" fmla="*/ 1363851 h 1952787"/>
              <a:gd name="connsiteX20" fmla="*/ 4091628 w 5998459"/>
              <a:gd name="connsiteY20" fmla="*/ 1441342 h 1952787"/>
              <a:gd name="connsiteX21" fmla="*/ 4045133 w 5998459"/>
              <a:gd name="connsiteY21" fmla="*/ 1456841 h 1952787"/>
              <a:gd name="connsiteX22" fmla="*/ 3828157 w 5998459"/>
              <a:gd name="connsiteY22" fmla="*/ 1487837 h 1952787"/>
              <a:gd name="connsiteX23" fmla="*/ 3719669 w 5998459"/>
              <a:gd name="connsiteY23" fmla="*/ 1503336 h 1952787"/>
              <a:gd name="connsiteX24" fmla="*/ 3068740 w 5998459"/>
              <a:gd name="connsiteY24" fmla="*/ 1534332 h 1952787"/>
              <a:gd name="connsiteX25" fmla="*/ 2851764 w 5998459"/>
              <a:gd name="connsiteY25" fmla="*/ 1565329 h 1952787"/>
              <a:gd name="connsiteX26" fmla="*/ 2758774 w 5998459"/>
              <a:gd name="connsiteY26" fmla="*/ 1596326 h 1952787"/>
              <a:gd name="connsiteX27" fmla="*/ 2712279 w 5998459"/>
              <a:gd name="connsiteY27" fmla="*/ 1611824 h 1952787"/>
              <a:gd name="connsiteX28" fmla="*/ 2448808 w 5998459"/>
              <a:gd name="connsiteY28" fmla="*/ 1642820 h 1952787"/>
              <a:gd name="connsiteX29" fmla="*/ 2371316 w 5998459"/>
              <a:gd name="connsiteY29" fmla="*/ 1658319 h 1952787"/>
              <a:gd name="connsiteX30" fmla="*/ 2262828 w 5998459"/>
              <a:gd name="connsiteY30" fmla="*/ 1673817 h 1952787"/>
              <a:gd name="connsiteX31" fmla="*/ 2154340 w 5998459"/>
              <a:gd name="connsiteY31" fmla="*/ 1704814 h 1952787"/>
              <a:gd name="connsiteX32" fmla="*/ 2014855 w 5998459"/>
              <a:gd name="connsiteY32" fmla="*/ 1720312 h 1952787"/>
              <a:gd name="connsiteX33" fmla="*/ 1890869 w 5998459"/>
              <a:gd name="connsiteY33" fmla="*/ 1751309 h 1952787"/>
              <a:gd name="connsiteX34" fmla="*/ 1813377 w 5998459"/>
              <a:gd name="connsiteY34" fmla="*/ 1766807 h 1952787"/>
              <a:gd name="connsiteX35" fmla="*/ 1720388 w 5998459"/>
              <a:gd name="connsiteY35" fmla="*/ 1782305 h 1952787"/>
              <a:gd name="connsiteX36" fmla="*/ 1627398 w 5998459"/>
              <a:gd name="connsiteY36" fmla="*/ 1813302 h 1952787"/>
              <a:gd name="connsiteX37" fmla="*/ 1394923 w 5998459"/>
              <a:gd name="connsiteY37" fmla="*/ 1890793 h 1952787"/>
              <a:gd name="connsiteX38" fmla="*/ 1301933 w 5998459"/>
              <a:gd name="connsiteY38" fmla="*/ 1921790 h 1952787"/>
              <a:gd name="connsiteX39" fmla="*/ 1038462 w 5998459"/>
              <a:gd name="connsiteY39" fmla="*/ 1952787 h 1952787"/>
              <a:gd name="connsiteX40" fmla="*/ 883479 w 5998459"/>
              <a:gd name="connsiteY40" fmla="*/ 1921790 h 1952787"/>
              <a:gd name="connsiteX41" fmla="*/ 790489 w 5998459"/>
              <a:gd name="connsiteY41" fmla="*/ 1875295 h 1952787"/>
              <a:gd name="connsiteX42" fmla="*/ 712998 w 5998459"/>
              <a:gd name="connsiteY42" fmla="*/ 1859797 h 1952787"/>
              <a:gd name="connsiteX43" fmla="*/ 620008 w 5998459"/>
              <a:gd name="connsiteY43" fmla="*/ 1828800 h 1952787"/>
              <a:gd name="connsiteX44" fmla="*/ 542516 w 5998459"/>
              <a:gd name="connsiteY44" fmla="*/ 1689315 h 1952787"/>
              <a:gd name="connsiteX45" fmla="*/ 527018 w 5998459"/>
              <a:gd name="connsiteY45" fmla="*/ 1580827 h 1952787"/>
              <a:gd name="connsiteX46" fmla="*/ 480523 w 5998459"/>
              <a:gd name="connsiteY46" fmla="*/ 1534332 h 1952787"/>
              <a:gd name="connsiteX47" fmla="*/ 449527 w 5998459"/>
              <a:gd name="connsiteY47" fmla="*/ 1487837 h 1952787"/>
              <a:gd name="connsiteX48" fmla="*/ 310042 w 5998459"/>
              <a:gd name="connsiteY48" fmla="*/ 1503336 h 1952787"/>
              <a:gd name="connsiteX49" fmla="*/ 263547 w 5998459"/>
              <a:gd name="connsiteY49" fmla="*/ 1518834 h 1952787"/>
              <a:gd name="connsiteX50" fmla="*/ 155059 w 5998459"/>
              <a:gd name="connsiteY50" fmla="*/ 1534332 h 1952787"/>
              <a:gd name="connsiteX51" fmla="*/ 93066 w 5998459"/>
              <a:gd name="connsiteY51" fmla="*/ 1518834 h 1952787"/>
              <a:gd name="connsiteX52" fmla="*/ 46571 w 5998459"/>
              <a:gd name="connsiteY52" fmla="*/ 1425844 h 1952787"/>
              <a:gd name="connsiteX53" fmla="*/ 15574 w 5998459"/>
              <a:gd name="connsiteY53" fmla="*/ 1379349 h 1952787"/>
              <a:gd name="connsiteX54" fmla="*/ 76 w 5998459"/>
              <a:gd name="connsiteY54" fmla="*/ 1301858 h 1952787"/>
              <a:gd name="connsiteX55" fmla="*/ 15574 w 5998459"/>
              <a:gd name="connsiteY55" fmla="*/ 1084881 h 1952787"/>
              <a:gd name="connsiteX56" fmla="*/ 77567 w 5998459"/>
              <a:gd name="connsiteY56" fmla="*/ 991892 h 1952787"/>
              <a:gd name="connsiteX57" fmla="*/ 279045 w 5998459"/>
              <a:gd name="connsiteY57" fmla="*/ 945397 h 1952787"/>
              <a:gd name="connsiteX58" fmla="*/ 403032 w 5998459"/>
              <a:gd name="connsiteY58" fmla="*/ 929898 h 1952787"/>
              <a:gd name="connsiteX59" fmla="*/ 604510 w 5998459"/>
              <a:gd name="connsiteY59" fmla="*/ 914400 h 1952787"/>
              <a:gd name="connsiteX60" fmla="*/ 697499 w 5998459"/>
              <a:gd name="connsiteY60" fmla="*/ 898902 h 1952787"/>
              <a:gd name="connsiteX61" fmla="*/ 774991 w 5998459"/>
              <a:gd name="connsiteY61" fmla="*/ 883403 h 1952787"/>
              <a:gd name="connsiteX62" fmla="*/ 1270937 w 5998459"/>
              <a:gd name="connsiteY62" fmla="*/ 867905 h 1952787"/>
              <a:gd name="connsiteX63" fmla="*/ 1425920 w 5998459"/>
              <a:gd name="connsiteY63" fmla="*/ 852407 h 1952787"/>
              <a:gd name="connsiteX64" fmla="*/ 1472415 w 5998459"/>
              <a:gd name="connsiteY64" fmla="*/ 836909 h 1952787"/>
              <a:gd name="connsiteX65" fmla="*/ 1658394 w 5998459"/>
              <a:gd name="connsiteY65" fmla="*/ 821410 h 1952787"/>
              <a:gd name="connsiteX66" fmla="*/ 1704889 w 5998459"/>
              <a:gd name="connsiteY66" fmla="*/ 805912 h 1952787"/>
              <a:gd name="connsiteX67" fmla="*/ 2417811 w 5998459"/>
              <a:gd name="connsiteY67" fmla="*/ 774915 h 1952787"/>
              <a:gd name="connsiteX68" fmla="*/ 2448808 w 5998459"/>
              <a:gd name="connsiteY68" fmla="*/ 728420 h 1952787"/>
              <a:gd name="connsiteX69" fmla="*/ 2789771 w 5998459"/>
              <a:gd name="connsiteY69" fmla="*/ 681926 h 1952787"/>
              <a:gd name="connsiteX70" fmla="*/ 3115235 w 5998459"/>
              <a:gd name="connsiteY70" fmla="*/ 650929 h 1952787"/>
              <a:gd name="connsiteX71" fmla="*/ 3239221 w 5998459"/>
              <a:gd name="connsiteY71" fmla="*/ 635431 h 1952787"/>
              <a:gd name="connsiteX72" fmla="*/ 3285716 w 5998459"/>
              <a:gd name="connsiteY72" fmla="*/ 604434 h 1952787"/>
              <a:gd name="connsiteX73" fmla="*/ 3378706 w 5998459"/>
              <a:gd name="connsiteY73" fmla="*/ 573437 h 1952787"/>
              <a:gd name="connsiteX74" fmla="*/ 3425201 w 5998459"/>
              <a:gd name="connsiteY74" fmla="*/ 542441 h 1952787"/>
              <a:gd name="connsiteX75" fmla="*/ 3843655 w 5998459"/>
              <a:gd name="connsiteY75" fmla="*/ 511444 h 1952787"/>
              <a:gd name="connsiteX76" fmla="*/ 3905649 w 5998459"/>
              <a:gd name="connsiteY76" fmla="*/ 495946 h 1952787"/>
              <a:gd name="connsiteX77" fmla="*/ 3921147 w 5998459"/>
              <a:gd name="connsiteY77" fmla="*/ 449451 h 1952787"/>
              <a:gd name="connsiteX78" fmla="*/ 3998638 w 5998459"/>
              <a:gd name="connsiteY78" fmla="*/ 356461 h 1952787"/>
              <a:gd name="connsiteX79" fmla="*/ 4107127 w 5998459"/>
              <a:gd name="connsiteY79" fmla="*/ 325464 h 1952787"/>
              <a:gd name="connsiteX80" fmla="*/ 4324103 w 5998459"/>
              <a:gd name="connsiteY80" fmla="*/ 278970 h 1952787"/>
              <a:gd name="connsiteX81" fmla="*/ 4417093 w 5998459"/>
              <a:gd name="connsiteY81" fmla="*/ 201478 h 1952787"/>
              <a:gd name="connsiteX82" fmla="*/ 4510082 w 5998459"/>
              <a:gd name="connsiteY82" fmla="*/ 154983 h 1952787"/>
              <a:gd name="connsiteX83" fmla="*/ 4634069 w 5998459"/>
              <a:gd name="connsiteY83" fmla="*/ 108488 h 1952787"/>
              <a:gd name="connsiteX84" fmla="*/ 4866543 w 5998459"/>
              <a:gd name="connsiteY84" fmla="*/ 30997 h 1952787"/>
              <a:gd name="connsiteX85" fmla="*/ 5145513 w 5998459"/>
              <a:gd name="connsiteY85" fmla="*/ 30997 h 1952787"/>
              <a:gd name="connsiteX86" fmla="*/ 5625960 w 5998459"/>
              <a:gd name="connsiteY86" fmla="*/ 0 h 1952787"/>
              <a:gd name="connsiteX87" fmla="*/ 5718950 w 5998459"/>
              <a:gd name="connsiteY87" fmla="*/ 15498 h 1952787"/>
              <a:gd name="connsiteX88" fmla="*/ 5765445 w 5998459"/>
              <a:gd name="connsiteY88" fmla="*/ 30997 h 1952787"/>
              <a:gd name="connsiteX89" fmla="*/ 5920428 w 5998459"/>
              <a:gd name="connsiteY89" fmla="*/ 46495 h 1952787"/>
              <a:gd name="connsiteX90" fmla="*/ 5997920 w 5998459"/>
              <a:gd name="connsiteY90" fmla="*/ 123987 h 1952787"/>
              <a:gd name="connsiteX91" fmla="*/ 5982421 w 5998459"/>
              <a:gd name="connsiteY91" fmla="*/ 201478 h 1952787"/>
              <a:gd name="connsiteX92" fmla="*/ 5966923 w 5998459"/>
              <a:gd name="connsiteY92" fmla="*/ 247973 h 1952787"/>
              <a:gd name="connsiteX93" fmla="*/ 5920428 w 5998459"/>
              <a:gd name="connsiteY93" fmla="*/ 263471 h 1952787"/>
              <a:gd name="connsiteX94" fmla="*/ 5827438 w 5998459"/>
              <a:gd name="connsiteY94" fmla="*/ 325464 h 1952787"/>
              <a:gd name="connsiteX95" fmla="*/ 5734449 w 5998459"/>
              <a:gd name="connsiteY95" fmla="*/ 371959 h 1952787"/>
              <a:gd name="connsiteX96" fmla="*/ 5594964 w 5998459"/>
              <a:gd name="connsiteY96" fmla="*/ 387458 h 1952787"/>
              <a:gd name="connsiteX97" fmla="*/ 5548469 w 5998459"/>
              <a:gd name="connsiteY97" fmla="*/ 402956 h 1952787"/>
              <a:gd name="connsiteX98" fmla="*/ 5532971 w 5998459"/>
              <a:gd name="connsiteY98" fmla="*/ 418454 h 1952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5998459" h="1952787">
                <a:moveTo>
                  <a:pt x="5532971" y="418454"/>
                </a:moveTo>
                <a:lnTo>
                  <a:pt x="5532971" y="418454"/>
                </a:lnTo>
                <a:cubicBezTo>
                  <a:pt x="5486476" y="428786"/>
                  <a:pt x="5439693" y="437899"/>
                  <a:pt x="5393486" y="449451"/>
                </a:cubicBezTo>
                <a:cubicBezTo>
                  <a:pt x="5377637" y="453413"/>
                  <a:pt x="5361603" y="457643"/>
                  <a:pt x="5346991" y="464949"/>
                </a:cubicBezTo>
                <a:cubicBezTo>
                  <a:pt x="5299494" y="488697"/>
                  <a:pt x="5307124" y="504361"/>
                  <a:pt x="5254001" y="511444"/>
                </a:cubicBezTo>
                <a:cubicBezTo>
                  <a:pt x="5192338" y="519665"/>
                  <a:pt x="5130014" y="521776"/>
                  <a:pt x="5068021" y="526942"/>
                </a:cubicBezTo>
                <a:lnTo>
                  <a:pt x="4975032" y="557939"/>
                </a:lnTo>
                <a:lnTo>
                  <a:pt x="4928537" y="573437"/>
                </a:lnTo>
                <a:cubicBezTo>
                  <a:pt x="4813099" y="650397"/>
                  <a:pt x="4954879" y="551485"/>
                  <a:pt x="4835547" y="650929"/>
                </a:cubicBezTo>
                <a:cubicBezTo>
                  <a:pt x="4808078" y="673820"/>
                  <a:pt x="4758271" y="699546"/>
                  <a:pt x="4727059" y="712922"/>
                </a:cubicBezTo>
                <a:cubicBezTo>
                  <a:pt x="4712043" y="719357"/>
                  <a:pt x="4696062" y="723254"/>
                  <a:pt x="4680564" y="728420"/>
                </a:cubicBezTo>
                <a:cubicBezTo>
                  <a:pt x="4665066" y="738752"/>
                  <a:pt x="4647240" y="746246"/>
                  <a:pt x="4634069" y="759417"/>
                </a:cubicBezTo>
                <a:cubicBezTo>
                  <a:pt x="4530746" y="862740"/>
                  <a:pt x="4680564" y="754250"/>
                  <a:pt x="4556577" y="836909"/>
                </a:cubicBezTo>
                <a:cubicBezTo>
                  <a:pt x="4507458" y="910588"/>
                  <a:pt x="4531470" y="865734"/>
                  <a:pt x="4494584" y="976393"/>
                </a:cubicBezTo>
                <a:lnTo>
                  <a:pt x="4479086" y="1022888"/>
                </a:lnTo>
                <a:cubicBezTo>
                  <a:pt x="4473920" y="1064217"/>
                  <a:pt x="4471039" y="1105896"/>
                  <a:pt x="4463588" y="1146875"/>
                </a:cubicBezTo>
                <a:cubicBezTo>
                  <a:pt x="4460666" y="1162948"/>
                  <a:pt x="4458295" y="1180613"/>
                  <a:pt x="4448089" y="1193370"/>
                </a:cubicBezTo>
                <a:cubicBezTo>
                  <a:pt x="4436453" y="1207915"/>
                  <a:pt x="4417092" y="1214034"/>
                  <a:pt x="4401594" y="1224366"/>
                </a:cubicBezTo>
                <a:cubicBezTo>
                  <a:pt x="4344322" y="1310276"/>
                  <a:pt x="4403367" y="1242323"/>
                  <a:pt x="4324103" y="1286359"/>
                </a:cubicBezTo>
                <a:cubicBezTo>
                  <a:pt x="4164229" y="1375178"/>
                  <a:pt x="4289825" y="1328783"/>
                  <a:pt x="4184618" y="1363851"/>
                </a:cubicBezTo>
                <a:cubicBezTo>
                  <a:pt x="4150340" y="1398129"/>
                  <a:pt x="4134784" y="1419764"/>
                  <a:pt x="4091628" y="1441342"/>
                </a:cubicBezTo>
                <a:cubicBezTo>
                  <a:pt x="4077016" y="1448648"/>
                  <a:pt x="4060841" y="1452353"/>
                  <a:pt x="4045133" y="1456841"/>
                </a:cubicBezTo>
                <a:cubicBezTo>
                  <a:pt x="3949063" y="1484290"/>
                  <a:pt x="3964626" y="1471782"/>
                  <a:pt x="3828157" y="1487837"/>
                </a:cubicBezTo>
                <a:cubicBezTo>
                  <a:pt x="3791877" y="1492105"/>
                  <a:pt x="3756083" y="1500423"/>
                  <a:pt x="3719669" y="1503336"/>
                </a:cubicBezTo>
                <a:cubicBezTo>
                  <a:pt x="3573711" y="1515013"/>
                  <a:pt x="3191430" y="1529220"/>
                  <a:pt x="3068740" y="1534332"/>
                </a:cubicBezTo>
                <a:cubicBezTo>
                  <a:pt x="2961039" y="1545103"/>
                  <a:pt x="2936032" y="1540049"/>
                  <a:pt x="2851764" y="1565329"/>
                </a:cubicBezTo>
                <a:cubicBezTo>
                  <a:pt x="2820469" y="1574718"/>
                  <a:pt x="2789771" y="1585994"/>
                  <a:pt x="2758774" y="1596326"/>
                </a:cubicBezTo>
                <a:cubicBezTo>
                  <a:pt x="2743276" y="1601492"/>
                  <a:pt x="2728298" y="1608620"/>
                  <a:pt x="2712279" y="1611824"/>
                </a:cubicBezTo>
                <a:cubicBezTo>
                  <a:pt x="2573788" y="1639522"/>
                  <a:pt x="2661039" y="1625134"/>
                  <a:pt x="2448808" y="1642820"/>
                </a:cubicBezTo>
                <a:cubicBezTo>
                  <a:pt x="2422977" y="1647986"/>
                  <a:pt x="2397300" y="1653988"/>
                  <a:pt x="2371316" y="1658319"/>
                </a:cubicBezTo>
                <a:cubicBezTo>
                  <a:pt x="2335283" y="1664325"/>
                  <a:pt x="2298648" y="1666653"/>
                  <a:pt x="2262828" y="1673817"/>
                </a:cubicBezTo>
                <a:cubicBezTo>
                  <a:pt x="2127818" y="1700818"/>
                  <a:pt x="2321243" y="1679136"/>
                  <a:pt x="2154340" y="1704814"/>
                </a:cubicBezTo>
                <a:cubicBezTo>
                  <a:pt x="2108103" y="1711927"/>
                  <a:pt x="2061166" y="1713696"/>
                  <a:pt x="2014855" y="1720312"/>
                </a:cubicBezTo>
                <a:cubicBezTo>
                  <a:pt x="1881555" y="1739354"/>
                  <a:pt x="1987031" y="1727268"/>
                  <a:pt x="1890869" y="1751309"/>
                </a:cubicBezTo>
                <a:cubicBezTo>
                  <a:pt x="1865313" y="1757698"/>
                  <a:pt x="1839294" y="1762095"/>
                  <a:pt x="1813377" y="1766807"/>
                </a:cubicBezTo>
                <a:cubicBezTo>
                  <a:pt x="1782460" y="1772428"/>
                  <a:pt x="1750874" y="1774684"/>
                  <a:pt x="1720388" y="1782305"/>
                </a:cubicBezTo>
                <a:cubicBezTo>
                  <a:pt x="1688690" y="1790230"/>
                  <a:pt x="1658395" y="1802970"/>
                  <a:pt x="1627398" y="1813302"/>
                </a:cubicBezTo>
                <a:lnTo>
                  <a:pt x="1394923" y="1890793"/>
                </a:lnTo>
                <a:cubicBezTo>
                  <a:pt x="1394918" y="1890795"/>
                  <a:pt x="1301939" y="1921789"/>
                  <a:pt x="1301933" y="1921790"/>
                </a:cubicBezTo>
                <a:cubicBezTo>
                  <a:pt x="1121053" y="1941887"/>
                  <a:pt x="1208869" y="1931485"/>
                  <a:pt x="1038462" y="1952787"/>
                </a:cubicBezTo>
                <a:cubicBezTo>
                  <a:pt x="998487" y="1947076"/>
                  <a:pt x="926757" y="1943429"/>
                  <a:pt x="883479" y="1921790"/>
                </a:cubicBezTo>
                <a:cubicBezTo>
                  <a:pt x="807717" y="1883909"/>
                  <a:pt x="868402" y="1894773"/>
                  <a:pt x="790489" y="1875295"/>
                </a:cubicBezTo>
                <a:cubicBezTo>
                  <a:pt x="764934" y="1868906"/>
                  <a:pt x="738412" y="1866728"/>
                  <a:pt x="712998" y="1859797"/>
                </a:cubicBezTo>
                <a:cubicBezTo>
                  <a:pt x="681476" y="1851200"/>
                  <a:pt x="620008" y="1828800"/>
                  <a:pt x="620008" y="1828800"/>
                </a:cubicBezTo>
                <a:cubicBezTo>
                  <a:pt x="548953" y="1722217"/>
                  <a:pt x="569796" y="1771151"/>
                  <a:pt x="542516" y="1689315"/>
                </a:cubicBezTo>
                <a:cubicBezTo>
                  <a:pt x="537350" y="1653152"/>
                  <a:pt x="540585" y="1614744"/>
                  <a:pt x="527018" y="1580827"/>
                </a:cubicBezTo>
                <a:cubicBezTo>
                  <a:pt x="518878" y="1560477"/>
                  <a:pt x="494554" y="1551170"/>
                  <a:pt x="480523" y="1534332"/>
                </a:cubicBezTo>
                <a:cubicBezTo>
                  <a:pt x="468599" y="1520023"/>
                  <a:pt x="459859" y="1503335"/>
                  <a:pt x="449527" y="1487837"/>
                </a:cubicBezTo>
                <a:cubicBezTo>
                  <a:pt x="403032" y="1493003"/>
                  <a:pt x="356187" y="1495645"/>
                  <a:pt x="310042" y="1503336"/>
                </a:cubicBezTo>
                <a:cubicBezTo>
                  <a:pt x="293928" y="1506022"/>
                  <a:pt x="279566" y="1515630"/>
                  <a:pt x="263547" y="1518834"/>
                </a:cubicBezTo>
                <a:cubicBezTo>
                  <a:pt x="227727" y="1525998"/>
                  <a:pt x="191222" y="1529166"/>
                  <a:pt x="155059" y="1534332"/>
                </a:cubicBezTo>
                <a:cubicBezTo>
                  <a:pt x="134395" y="1529166"/>
                  <a:pt x="110789" y="1530649"/>
                  <a:pt x="93066" y="1518834"/>
                </a:cubicBezTo>
                <a:cubicBezTo>
                  <a:pt x="59752" y="1496625"/>
                  <a:pt x="62043" y="1456788"/>
                  <a:pt x="46571" y="1425844"/>
                </a:cubicBezTo>
                <a:cubicBezTo>
                  <a:pt x="38241" y="1409184"/>
                  <a:pt x="25906" y="1394847"/>
                  <a:pt x="15574" y="1379349"/>
                </a:cubicBezTo>
                <a:cubicBezTo>
                  <a:pt x="10408" y="1353519"/>
                  <a:pt x="76" y="1328200"/>
                  <a:pt x="76" y="1301858"/>
                </a:cubicBezTo>
                <a:cubicBezTo>
                  <a:pt x="76" y="1229348"/>
                  <a:pt x="-2012" y="1155226"/>
                  <a:pt x="15574" y="1084881"/>
                </a:cubicBezTo>
                <a:cubicBezTo>
                  <a:pt x="24609" y="1048740"/>
                  <a:pt x="42226" y="1003673"/>
                  <a:pt x="77567" y="991892"/>
                </a:cubicBezTo>
                <a:cubicBezTo>
                  <a:pt x="199216" y="951342"/>
                  <a:pt x="144915" y="963281"/>
                  <a:pt x="279045" y="945397"/>
                </a:cubicBezTo>
                <a:cubicBezTo>
                  <a:pt x="320330" y="939892"/>
                  <a:pt x="361569" y="933847"/>
                  <a:pt x="403032" y="929898"/>
                </a:cubicBezTo>
                <a:cubicBezTo>
                  <a:pt x="470086" y="923512"/>
                  <a:pt x="537351" y="919566"/>
                  <a:pt x="604510" y="914400"/>
                </a:cubicBezTo>
                <a:lnTo>
                  <a:pt x="697499" y="898902"/>
                </a:lnTo>
                <a:cubicBezTo>
                  <a:pt x="723416" y="894190"/>
                  <a:pt x="748687" y="884825"/>
                  <a:pt x="774991" y="883403"/>
                </a:cubicBezTo>
                <a:cubicBezTo>
                  <a:pt x="940146" y="874476"/>
                  <a:pt x="1105622" y="873071"/>
                  <a:pt x="1270937" y="867905"/>
                </a:cubicBezTo>
                <a:cubicBezTo>
                  <a:pt x="1322598" y="862739"/>
                  <a:pt x="1374605" y="860301"/>
                  <a:pt x="1425920" y="852407"/>
                </a:cubicBezTo>
                <a:cubicBezTo>
                  <a:pt x="1442067" y="849923"/>
                  <a:pt x="1456222" y="839068"/>
                  <a:pt x="1472415" y="836909"/>
                </a:cubicBezTo>
                <a:cubicBezTo>
                  <a:pt x="1534077" y="828687"/>
                  <a:pt x="1596401" y="826576"/>
                  <a:pt x="1658394" y="821410"/>
                </a:cubicBezTo>
                <a:cubicBezTo>
                  <a:pt x="1673892" y="816244"/>
                  <a:pt x="1689181" y="810400"/>
                  <a:pt x="1704889" y="805912"/>
                </a:cubicBezTo>
                <a:cubicBezTo>
                  <a:pt x="1940274" y="738660"/>
                  <a:pt x="2124284" y="781904"/>
                  <a:pt x="2417811" y="774915"/>
                </a:cubicBezTo>
                <a:cubicBezTo>
                  <a:pt x="2428143" y="759417"/>
                  <a:pt x="2435637" y="741591"/>
                  <a:pt x="2448808" y="728420"/>
                </a:cubicBezTo>
                <a:cubicBezTo>
                  <a:pt x="2531951" y="645278"/>
                  <a:pt x="2714884" y="685867"/>
                  <a:pt x="2789771" y="681926"/>
                </a:cubicBezTo>
                <a:cubicBezTo>
                  <a:pt x="2945699" y="642942"/>
                  <a:pt x="2795035" y="676545"/>
                  <a:pt x="3115235" y="650929"/>
                </a:cubicBezTo>
                <a:cubicBezTo>
                  <a:pt x="3156753" y="647608"/>
                  <a:pt x="3197892" y="640597"/>
                  <a:pt x="3239221" y="635431"/>
                </a:cubicBezTo>
                <a:cubicBezTo>
                  <a:pt x="3254719" y="625099"/>
                  <a:pt x="3268695" y="611999"/>
                  <a:pt x="3285716" y="604434"/>
                </a:cubicBezTo>
                <a:cubicBezTo>
                  <a:pt x="3315573" y="591164"/>
                  <a:pt x="3351520" y="591561"/>
                  <a:pt x="3378706" y="573437"/>
                </a:cubicBezTo>
                <a:cubicBezTo>
                  <a:pt x="3394204" y="563105"/>
                  <a:pt x="3407051" y="546629"/>
                  <a:pt x="3425201" y="542441"/>
                </a:cubicBezTo>
                <a:cubicBezTo>
                  <a:pt x="3483286" y="529037"/>
                  <a:pt x="3840880" y="511607"/>
                  <a:pt x="3843655" y="511444"/>
                </a:cubicBezTo>
                <a:cubicBezTo>
                  <a:pt x="3864320" y="506278"/>
                  <a:pt x="3889016" y="509252"/>
                  <a:pt x="3905649" y="495946"/>
                </a:cubicBezTo>
                <a:cubicBezTo>
                  <a:pt x="3918406" y="485741"/>
                  <a:pt x="3913841" y="464063"/>
                  <a:pt x="3921147" y="449451"/>
                </a:cubicBezTo>
                <a:cubicBezTo>
                  <a:pt x="3935442" y="420860"/>
                  <a:pt x="3972930" y="373600"/>
                  <a:pt x="3998638" y="356461"/>
                </a:cubicBezTo>
                <a:cubicBezTo>
                  <a:pt x="4011976" y="347569"/>
                  <a:pt x="4098864" y="327530"/>
                  <a:pt x="4107127" y="325464"/>
                </a:cubicBezTo>
                <a:cubicBezTo>
                  <a:pt x="4217928" y="251597"/>
                  <a:pt x="4083516" y="330524"/>
                  <a:pt x="4324103" y="278970"/>
                </a:cubicBezTo>
                <a:cubicBezTo>
                  <a:pt x="4355182" y="272310"/>
                  <a:pt x="4397026" y="218200"/>
                  <a:pt x="4417093" y="201478"/>
                </a:cubicBezTo>
                <a:cubicBezTo>
                  <a:pt x="4469652" y="157678"/>
                  <a:pt x="4452520" y="179652"/>
                  <a:pt x="4510082" y="154983"/>
                </a:cubicBezTo>
                <a:cubicBezTo>
                  <a:pt x="4623546" y="106356"/>
                  <a:pt x="4519774" y="137063"/>
                  <a:pt x="4634069" y="108488"/>
                </a:cubicBezTo>
                <a:cubicBezTo>
                  <a:pt x="4765983" y="20546"/>
                  <a:pt x="4690034" y="50609"/>
                  <a:pt x="4866543" y="30997"/>
                </a:cubicBezTo>
                <a:cubicBezTo>
                  <a:pt x="5018876" y="-7088"/>
                  <a:pt x="4839226" y="30997"/>
                  <a:pt x="5145513" y="30997"/>
                </a:cubicBezTo>
                <a:cubicBezTo>
                  <a:pt x="5204764" y="30997"/>
                  <a:pt x="5549210" y="5482"/>
                  <a:pt x="5625960" y="0"/>
                </a:cubicBezTo>
                <a:cubicBezTo>
                  <a:pt x="5656957" y="5166"/>
                  <a:pt x="5688274" y="8681"/>
                  <a:pt x="5718950" y="15498"/>
                </a:cubicBezTo>
                <a:cubicBezTo>
                  <a:pt x="5734898" y="19042"/>
                  <a:pt x="5749298" y="28513"/>
                  <a:pt x="5765445" y="30997"/>
                </a:cubicBezTo>
                <a:cubicBezTo>
                  <a:pt x="5816760" y="38892"/>
                  <a:pt x="5868767" y="41329"/>
                  <a:pt x="5920428" y="46495"/>
                </a:cubicBezTo>
                <a:cubicBezTo>
                  <a:pt x="5945788" y="63402"/>
                  <a:pt x="5993224" y="86416"/>
                  <a:pt x="5997920" y="123987"/>
                </a:cubicBezTo>
                <a:cubicBezTo>
                  <a:pt x="6001187" y="150126"/>
                  <a:pt x="5988810" y="175923"/>
                  <a:pt x="5982421" y="201478"/>
                </a:cubicBezTo>
                <a:cubicBezTo>
                  <a:pt x="5978459" y="217327"/>
                  <a:pt x="5978475" y="236421"/>
                  <a:pt x="5966923" y="247973"/>
                </a:cubicBezTo>
                <a:cubicBezTo>
                  <a:pt x="5955371" y="259525"/>
                  <a:pt x="5935926" y="258305"/>
                  <a:pt x="5920428" y="263471"/>
                </a:cubicBezTo>
                <a:lnTo>
                  <a:pt x="5827438" y="325464"/>
                </a:lnTo>
                <a:cubicBezTo>
                  <a:pt x="5791736" y="349265"/>
                  <a:pt x="5777227" y="364829"/>
                  <a:pt x="5734449" y="371959"/>
                </a:cubicBezTo>
                <a:cubicBezTo>
                  <a:pt x="5688304" y="379650"/>
                  <a:pt x="5641459" y="382292"/>
                  <a:pt x="5594964" y="387458"/>
                </a:cubicBezTo>
                <a:cubicBezTo>
                  <a:pt x="5579466" y="392624"/>
                  <a:pt x="5564177" y="398468"/>
                  <a:pt x="5548469" y="402956"/>
                </a:cubicBezTo>
                <a:cubicBezTo>
                  <a:pt x="5527988" y="408808"/>
                  <a:pt x="5535554" y="415871"/>
                  <a:pt x="5532971" y="418454"/>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a:off x="762000" y="838200"/>
            <a:ext cx="4343400" cy="584775"/>
          </a:xfrm>
          <a:prstGeom prst="rect">
            <a:avLst/>
          </a:prstGeom>
          <a:noFill/>
        </p:spPr>
        <p:txBody>
          <a:bodyPr wrap="square" rtlCol="0">
            <a:spAutoFit/>
          </a:bodyPr>
          <a:lstStyle/>
          <a:p>
            <a:r>
              <a:rPr lang="en-CA" sz="3200" b="1" dirty="0" smtClean="0">
                <a:solidFill>
                  <a:srgbClr val="FF0000"/>
                </a:solidFill>
                <a:latin typeface="Calibri" panose="020F0502020204030204" pitchFamily="34" charset="0"/>
                <a:cs typeface="Calibri" panose="020F0502020204030204" pitchFamily="34" charset="0"/>
              </a:rPr>
              <a:t>Thanks!</a:t>
            </a:r>
            <a:endParaRPr lang="en-CA" sz="32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863562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Rockwel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2731</TotalTime>
  <Words>7842</Words>
  <Application>Microsoft Office PowerPoint</Application>
  <PresentationFormat>On-screen Show (4:3)</PresentationFormat>
  <Paragraphs>960</Paragraphs>
  <Slides>114</Slides>
  <Notes>104</Notes>
  <HiddenSlides>0</HiddenSlides>
  <MMClips>0</MMClips>
  <ScaleCrop>false</ScaleCrop>
  <HeadingPairs>
    <vt:vector size="4" baseType="variant">
      <vt:variant>
        <vt:lpstr>Theme</vt:lpstr>
      </vt:variant>
      <vt:variant>
        <vt:i4>2</vt:i4>
      </vt:variant>
      <vt:variant>
        <vt:lpstr>Slide Titles</vt:lpstr>
      </vt:variant>
      <vt:variant>
        <vt:i4>114</vt:i4>
      </vt:variant>
    </vt:vector>
  </HeadingPairs>
  <TitlesOfParts>
    <vt:vector size="116" baseType="lpstr">
      <vt:lpstr>Default Design</vt:lpstr>
      <vt:lpstr>Office Theme</vt:lpstr>
      <vt:lpstr>PowerPoint Presentation</vt:lpstr>
      <vt:lpstr>Bark beetle management review</vt:lpstr>
      <vt:lpstr>Agenda</vt:lpstr>
      <vt:lpstr>PowerPoint Presentation</vt:lpstr>
      <vt:lpstr>PowerPoint Presentation</vt:lpstr>
      <vt:lpstr>PowerPoint Presentation</vt:lpstr>
      <vt:lpstr>PowerPoint Presentation</vt:lpstr>
      <vt:lpstr>PowerPoint Presentation</vt:lpstr>
      <vt:lpstr>PowerPoint Presentation</vt:lpstr>
      <vt:lpstr>Common features of bark beetle life cycles:   MORTALITY FACTORS</vt:lpstr>
      <vt:lpstr>PowerPoint Presentation</vt:lpstr>
      <vt:lpstr>Bark beetle management: Basic Elements of Direct Control</vt:lpstr>
      <vt:lpstr>Bark beetle management: Influencing factors?</vt:lpstr>
      <vt:lpstr>Min Temp Days (average 1971 – 2000)</vt:lpstr>
      <vt:lpstr>Bark beetle management: Susceptibility rating</vt:lpstr>
      <vt:lpstr>Bark beetle management: Strategy selection factors</vt:lpstr>
      <vt:lpstr>Bark beetle management:   Strategy - Suppression</vt:lpstr>
      <vt:lpstr>Bark beetle management: Strategy - Holding</vt:lpstr>
      <vt:lpstr>Bark beetle management: Strategy – Salvage</vt:lpstr>
      <vt:lpstr>Bark beetle management: Strategy – Monitor </vt:lpstr>
      <vt:lpstr>Bark beetle management:  Values at risk and suppression benefits </vt:lpstr>
      <vt:lpstr>Forest Health Surveys</vt:lpstr>
      <vt:lpstr>Bark beetle management: Surveys</vt:lpstr>
      <vt:lpstr>Bark beetle management:  Surveys</vt:lpstr>
      <vt:lpstr>Bark beetle management: Surveys – Diagnostic features</vt:lpstr>
      <vt:lpstr>Bark beetle management: FROM SURVEYS:   Stand management decision information</vt:lpstr>
      <vt:lpstr>Bark beetle management: Sanitation Harvesting</vt:lpstr>
      <vt:lpstr>PowerPoint Presentation</vt:lpstr>
      <vt:lpstr>Bark beetle management: Salvage Harvesting</vt:lpstr>
      <vt:lpstr>Bark beetle management: Pheromones</vt:lpstr>
      <vt:lpstr>Bark beetle management: The fumble factors</vt:lpstr>
      <vt:lpstr>PowerPoint Presentation</vt:lpstr>
      <vt:lpstr>Mountain pine beetle</vt:lpstr>
      <vt:lpstr>PowerPoint Presentation</vt:lpstr>
      <vt:lpstr>Mountain pine beetle ha_TSA 2010-2015</vt:lpstr>
      <vt:lpstr>Recent outbreaks (or, outbreaks with usable data)</vt:lpstr>
      <vt:lpstr>Mountain pine beetle: Population dynamics - Endemic populations</vt:lpstr>
      <vt:lpstr>Mountain pine beetle: Population dynamics - Incipient epidemic</vt:lpstr>
      <vt:lpstr>Mountain pine beetle: Population dynamics - Epidemic</vt:lpstr>
      <vt:lpstr>PowerPoint Presentation</vt:lpstr>
      <vt:lpstr>Mountain pine beetle: Management </vt:lpstr>
      <vt:lpstr>Mountain pine beetle: Harvesting</vt:lpstr>
      <vt:lpstr>Mountain pine beetle management: Fall and burn</vt:lpstr>
      <vt:lpstr>PowerPoint Presentation</vt:lpstr>
      <vt:lpstr>Mountain pine beetle management: ”Antiaggregation” verbenone</vt:lpstr>
      <vt:lpstr>PowerPoint Presentation</vt:lpstr>
      <vt:lpstr>PowerPoint Presentation</vt:lpstr>
      <vt:lpstr>Mountain pine beetle management: Beetle proofing </vt:lpstr>
      <vt:lpstr>PowerPoint Presentation</vt:lpstr>
      <vt:lpstr>Mountain pine beetle management: Other tricks</vt:lpstr>
      <vt:lpstr>PowerPoint Presentation</vt:lpstr>
      <vt:lpstr>Mountain pine beetle management : Conclusions</vt:lpstr>
      <vt:lpstr>PowerPoint Presentation</vt:lpstr>
      <vt:lpstr>Douglas-fir beetle,   Dendroctonus pseudotsugae (Hopk.)</vt:lpstr>
      <vt:lpstr>PowerPoint Presentation</vt:lpstr>
      <vt:lpstr>PowerPoint Presentation</vt:lpstr>
      <vt:lpstr>Douglas-fir beetle: Life cycle</vt:lpstr>
      <vt:lpstr>Douglas-fir beetle: Endemic populations</vt:lpstr>
      <vt:lpstr>Douglas-fir beetle: Incipient populations</vt:lpstr>
      <vt:lpstr>Drought kill and DFB,  Kalamalka Lake</vt:lpstr>
      <vt:lpstr>PowerPoint Presentation</vt:lpstr>
      <vt:lpstr>Douglas-fir beetle: Course of an infestation</vt:lpstr>
      <vt:lpstr>Douglas-fir beetle management: Survey issues</vt:lpstr>
      <vt:lpstr>Douglas-fir beetle and clerid catch in baited funnel traps, as as cumulative percent of annual total, May - August 2014, Pend D'Oreille area, Arrow TSA.</vt:lpstr>
      <vt:lpstr>Douglas-fir beetle and clerid catch in baited funnel traps, as  cumulative percent of annual total, May - August 2015, Pend D'Oreille area, Arrow TSA.</vt:lpstr>
      <vt:lpstr>PowerPoint Presentation</vt:lpstr>
      <vt:lpstr>Douglas-fir beetle management: Harvesting infested blocks</vt:lpstr>
      <vt:lpstr>Douglas-fir beetle management: Trap trees</vt:lpstr>
      <vt:lpstr>Douglas-fir beetle management: Trap trees</vt:lpstr>
      <vt:lpstr>Good Trap Tree Site</vt:lpstr>
      <vt:lpstr>Poor Trap Tree Site</vt:lpstr>
      <vt:lpstr>Douglas-fir beetle management: Trap decks</vt:lpstr>
      <vt:lpstr>PowerPoint Presentation</vt:lpstr>
      <vt:lpstr>Douglas-fir beetle management: Funnel trapping</vt:lpstr>
      <vt:lpstr>Douglas-fir beetle management: Repellent (MCH) </vt:lpstr>
      <vt:lpstr>Douglas-fir beetle management: Repellent (MCH)</vt:lpstr>
      <vt:lpstr>Douglas-fir beetle management: Repellent (MCH)</vt:lpstr>
      <vt:lpstr>Douglas-fir beetle management: Repellent (MCH)</vt:lpstr>
      <vt:lpstr>Douglas-fir beetle management: Tree Baits</vt:lpstr>
      <vt:lpstr>PowerPoint Presentation</vt:lpstr>
      <vt:lpstr>Douglas-fir beetle management summary</vt:lpstr>
      <vt:lpstr>Douglas-fir beetle management planning</vt:lpstr>
      <vt:lpstr>PowerPoint Presentation</vt:lpstr>
      <vt:lpstr>PowerPoint Presentation</vt:lpstr>
      <vt:lpstr>PowerPoint Presentation</vt:lpstr>
      <vt:lpstr>PowerPoint Presentation</vt:lpstr>
      <vt:lpstr>PowerPoint Presentation</vt:lpstr>
      <vt:lpstr>PowerPoint Presentation</vt:lpstr>
      <vt:lpstr>Spruce beetle: Life cycle</vt:lpstr>
      <vt:lpstr>Spruce beetle: Endemic populations</vt:lpstr>
      <vt:lpstr>PowerPoint Presentation</vt:lpstr>
      <vt:lpstr>Palliser blowdown, aerial overview, 2012</vt:lpstr>
      <vt:lpstr>Spruce beetle: Incipient to outbreak?</vt:lpstr>
      <vt:lpstr>Spruce beetle: Finding incipient populations?</vt:lpstr>
      <vt:lpstr>Spruce beetle: Course of an infestation</vt:lpstr>
      <vt:lpstr>PowerPoint Presentation</vt:lpstr>
      <vt:lpstr>PowerPoint Presentation</vt:lpstr>
      <vt:lpstr>Spruce beetle Management: MCH Repellent on downed trees</vt:lpstr>
      <vt:lpstr>Spruce beetle Management: Competitive exclusion on downed trees</vt:lpstr>
      <vt:lpstr>Spruce beetle Management: Preventing emergence by early falling of infested trees</vt:lpstr>
      <vt:lpstr>Spruce beetle Management: Insecticide to prevent attack – Carbaryl (Sevin)</vt:lpstr>
      <vt:lpstr>Spruce beetle management summary</vt:lpstr>
      <vt:lpstr>Spruce beetle management planning</vt:lpstr>
      <vt:lpstr>PowerPoint Presentation</vt:lpstr>
      <vt:lpstr>PowerPoint Presentation</vt:lpstr>
      <vt:lpstr>Factors determining impact</vt:lpstr>
      <vt:lpstr>Fire impacts</vt:lpstr>
      <vt:lpstr>Post-fire issues</vt:lpstr>
      <vt:lpstr>Post-fire issues</vt:lpstr>
      <vt:lpstr>Proposed approach</vt:lpstr>
      <vt:lpstr>Proposed approach</vt:lpstr>
      <vt:lpstr>Douglas-fir beetle management: Repellent (MCH)</vt:lpstr>
      <vt:lpstr>PowerPoint Presentation</vt:lpstr>
      <vt:lpstr>PowerPoint Presentation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ajstock</dc:creator>
  <cp:lastModifiedBy>Stock, Arthur J FLNR:EX</cp:lastModifiedBy>
  <cp:revision>310</cp:revision>
  <cp:lastPrinted>2016-02-02T18:51:35Z</cp:lastPrinted>
  <dcterms:created xsi:type="dcterms:W3CDTF">2007-10-04T17:45:24Z</dcterms:created>
  <dcterms:modified xsi:type="dcterms:W3CDTF">2016-02-02T21:12:00Z</dcterms:modified>
</cp:coreProperties>
</file>